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8" r:id="rId1"/>
  </p:sldMasterIdLst>
  <p:notesMasterIdLst>
    <p:notesMasterId r:id="rId51"/>
  </p:notesMasterIdLst>
  <p:sldIdLst>
    <p:sldId id="256" r:id="rId2"/>
    <p:sldId id="257" r:id="rId3"/>
    <p:sldId id="258" r:id="rId4"/>
    <p:sldId id="259" r:id="rId5"/>
    <p:sldId id="260" r:id="rId6"/>
    <p:sldId id="314" r:id="rId7"/>
    <p:sldId id="303" r:id="rId8"/>
    <p:sldId id="261" r:id="rId9"/>
    <p:sldId id="262" r:id="rId10"/>
    <p:sldId id="263" r:id="rId11"/>
    <p:sldId id="285" r:id="rId12"/>
    <p:sldId id="264" r:id="rId13"/>
    <p:sldId id="286" r:id="rId14"/>
    <p:sldId id="305" r:id="rId15"/>
    <p:sldId id="265" r:id="rId16"/>
    <p:sldId id="266" r:id="rId17"/>
    <p:sldId id="287" r:id="rId18"/>
    <p:sldId id="267" r:id="rId19"/>
    <p:sldId id="306" r:id="rId20"/>
    <p:sldId id="268" r:id="rId21"/>
    <p:sldId id="304" r:id="rId22"/>
    <p:sldId id="269" r:id="rId23"/>
    <p:sldId id="270" r:id="rId24"/>
    <p:sldId id="271" r:id="rId25"/>
    <p:sldId id="272" r:id="rId26"/>
    <p:sldId id="273" r:id="rId27"/>
    <p:sldId id="288" r:id="rId28"/>
    <p:sldId id="274" r:id="rId29"/>
    <p:sldId id="309" r:id="rId30"/>
    <p:sldId id="310" r:id="rId31"/>
    <p:sldId id="311" r:id="rId32"/>
    <p:sldId id="312" r:id="rId33"/>
    <p:sldId id="313" r:id="rId34"/>
    <p:sldId id="275" r:id="rId35"/>
    <p:sldId id="289" r:id="rId36"/>
    <p:sldId id="276" r:id="rId37"/>
    <p:sldId id="277" r:id="rId38"/>
    <p:sldId id="315" r:id="rId39"/>
    <p:sldId id="278" r:id="rId40"/>
    <p:sldId id="280" r:id="rId41"/>
    <p:sldId id="290" r:id="rId42"/>
    <p:sldId id="307" r:id="rId43"/>
    <p:sldId id="308" r:id="rId44"/>
    <p:sldId id="282" r:id="rId45"/>
    <p:sldId id="283" r:id="rId46"/>
    <p:sldId id="291" r:id="rId47"/>
    <p:sldId id="292" r:id="rId48"/>
    <p:sldId id="302" r:id="rId49"/>
    <p:sldId id="294"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40"/>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09" autoAdjust="0"/>
  </p:normalViewPr>
  <p:slideViewPr>
    <p:cSldViewPr>
      <p:cViewPr varScale="1">
        <p:scale>
          <a:sx n="66" d="100"/>
          <a:sy n="66" d="100"/>
        </p:scale>
        <p:origin x="-552" y="-108"/>
      </p:cViewPr>
      <p:guideLst>
        <p:guide orient="horz" pos="2160"/>
        <p:guide pos="2880"/>
      </p:guideLst>
    </p:cSldViewPr>
  </p:slideViewPr>
  <p:outlineViewPr>
    <p:cViewPr>
      <p:scale>
        <a:sx n="33" d="100"/>
        <a:sy n="33" d="100"/>
      </p:scale>
      <p:origin x="48" y="5327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BB08A1-92DB-4094-86BE-66BAD9238542}" type="datetimeFigureOut">
              <a:rPr lang="en-US" smtClean="0"/>
              <a:pPr/>
              <a:t>1/20/2012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D01D9E-F1B2-441B-8702-83CD0F2D8C9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2D01D9E-F1B2-441B-8702-83CD0F2D8C93}"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2AC63BC8-F534-4693-A91A-7AE3AD94E1B6}" type="datetime1">
              <a:rPr lang="en-US" smtClean="0"/>
              <a:pPr/>
              <a:t>1/20/2012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smtClean="0"/>
              <a:t>SAXENA &amp; SAXENA</a:t>
            </a:r>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BD106FA-2C13-4DE8-836E-A90409310918}" type="datetime1">
              <a:rPr lang="en-US" smtClean="0"/>
              <a:pPr/>
              <a:t>1/20/2012</a:t>
            </a:fld>
            <a:endParaRPr lang="en-US"/>
          </a:p>
        </p:txBody>
      </p:sp>
      <p:sp>
        <p:nvSpPr>
          <p:cNvPr id="5" name="Footer Placeholder 4"/>
          <p:cNvSpPr>
            <a:spLocks noGrp="1"/>
          </p:cNvSpPr>
          <p:nvPr>
            <p:ph type="ftr" sz="quarter" idx="11"/>
          </p:nvPr>
        </p:nvSpPr>
        <p:spPr/>
        <p:txBody>
          <a:bodyPr/>
          <a:lstStyle/>
          <a:p>
            <a:r>
              <a:rPr lang="en-US" smtClean="0"/>
              <a:t>SAXENA &amp; SAXENA</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0A637E82-CA3E-473B-AF3D-5FDB25874734}" type="datetime1">
              <a:rPr lang="en-US" smtClean="0"/>
              <a:pPr/>
              <a:t>1/20/2012</a:t>
            </a:fld>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smtClean="0"/>
              <a:t>SAXENA &amp; SAXENA</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2F4D373-F8AE-4341-B8D2-BEB9876BDFDE}" type="datetime1">
              <a:rPr lang="en-US" smtClean="0"/>
              <a:pPr/>
              <a:t>1/20/2012</a:t>
            </a:fld>
            <a:endParaRPr lang="en-US"/>
          </a:p>
        </p:txBody>
      </p:sp>
      <p:sp>
        <p:nvSpPr>
          <p:cNvPr id="5" name="Footer Placeholder 4"/>
          <p:cNvSpPr>
            <a:spLocks noGrp="1"/>
          </p:cNvSpPr>
          <p:nvPr>
            <p:ph type="ftr" sz="quarter" idx="11"/>
          </p:nvPr>
        </p:nvSpPr>
        <p:spPr/>
        <p:txBody>
          <a:bodyPr/>
          <a:lstStyle/>
          <a:p>
            <a:r>
              <a:rPr lang="en-US" smtClean="0"/>
              <a:t>SAXENA &amp; SAXENA</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DECEF88-0AB8-42CB-8C48-F11F3E867126}" type="datetime1">
              <a:rPr lang="en-US" smtClean="0"/>
              <a:pPr/>
              <a:t>1/20/2012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p:txBody>
          <a:bodyPr/>
          <a:lstStyle/>
          <a:p>
            <a:r>
              <a:rPr lang="en-US" smtClean="0"/>
              <a:t>SAXENA &amp; SAXENA</a:t>
            </a: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3C297BFE-54EE-462B-81D4-76C7AEA5C88D}" type="datetime1">
              <a:rPr lang="en-US" smtClean="0"/>
              <a:pPr/>
              <a:t>1/20/2012</a:t>
            </a:fld>
            <a:endParaRPr lang="en-US"/>
          </a:p>
        </p:txBody>
      </p:sp>
      <p:sp>
        <p:nvSpPr>
          <p:cNvPr id="10" name="Slide Number Placeholder 9"/>
          <p:cNvSpPr>
            <a:spLocks noGrp="1"/>
          </p:cNvSpPr>
          <p:nvPr>
            <p:ph type="sldNum" sz="quarter" idx="16"/>
          </p:nvPr>
        </p:nvSpPr>
        <p:spPr/>
        <p:txBody>
          <a:bodyPr rtlCol="0"/>
          <a:lstStyle/>
          <a:p>
            <a:fld id="{B6F15528-21DE-4FAA-801E-634DDDAF4B2B}"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SAXENA &amp; SAXENA</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4ADC7690-8EDA-4FB0-AB4D-D73120C819AB}" type="datetime1">
              <a:rPr lang="en-US" smtClean="0"/>
              <a:pPr/>
              <a:t>1/20/2012</a:t>
            </a:fld>
            <a:endParaRPr lang="en-US"/>
          </a:p>
        </p:txBody>
      </p:sp>
      <p:sp>
        <p:nvSpPr>
          <p:cNvPr id="12" name="Slide Number Placeholder 11"/>
          <p:cNvSpPr>
            <a:spLocks noGrp="1"/>
          </p:cNvSpPr>
          <p:nvPr>
            <p:ph type="sldNum" sz="quarter" idx="16"/>
          </p:nvPr>
        </p:nvSpPr>
        <p:spPr/>
        <p:txBody>
          <a:bodyPr rtlCol="0"/>
          <a:lstStyle/>
          <a:p>
            <a:fld id="{B6F15528-21DE-4FAA-801E-634DDDAF4B2B}"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SAXENA &amp; SAXENA</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8FCA603-79AB-4E58-9741-14A6822DFF8C}" type="datetime1">
              <a:rPr lang="en-US" smtClean="0"/>
              <a:pPr/>
              <a:t>1/20/2012</a:t>
            </a:fld>
            <a:endParaRPr lang="en-US"/>
          </a:p>
        </p:txBody>
      </p:sp>
      <p:sp>
        <p:nvSpPr>
          <p:cNvPr id="4" name="Footer Placeholder 3"/>
          <p:cNvSpPr>
            <a:spLocks noGrp="1"/>
          </p:cNvSpPr>
          <p:nvPr>
            <p:ph type="ftr" sz="quarter" idx="11"/>
          </p:nvPr>
        </p:nvSpPr>
        <p:spPr/>
        <p:txBody>
          <a:bodyPr/>
          <a:lstStyle/>
          <a:p>
            <a:r>
              <a:rPr lang="en-US" smtClean="0"/>
              <a:t>SAXENA &amp; SAXENA</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D7E7F6-6418-479E-8979-8FD059534922}" type="datetime1">
              <a:rPr lang="en-US" smtClean="0"/>
              <a:pPr/>
              <a:t>1/20/2012</a:t>
            </a:fld>
            <a:endParaRPr lang="en-US"/>
          </a:p>
        </p:txBody>
      </p:sp>
      <p:sp>
        <p:nvSpPr>
          <p:cNvPr id="3" name="Footer Placeholder 2"/>
          <p:cNvSpPr>
            <a:spLocks noGrp="1"/>
          </p:cNvSpPr>
          <p:nvPr>
            <p:ph type="ftr" sz="quarter" idx="11"/>
          </p:nvPr>
        </p:nvSpPr>
        <p:spPr/>
        <p:txBody>
          <a:bodyPr/>
          <a:lstStyle/>
          <a:p>
            <a:r>
              <a:rPr lang="en-US" smtClean="0"/>
              <a:t>SAXENA &amp; SAXENA</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1806B3A-36DA-4B13-9E79-7B0C4DAAC3F2}" type="datetime1">
              <a:rPr lang="en-US" smtClean="0"/>
              <a:pPr/>
              <a:t>1/20/2012</a:t>
            </a:fld>
            <a:endParaRPr lang="en-US"/>
          </a:p>
        </p:txBody>
      </p:sp>
      <p:sp>
        <p:nvSpPr>
          <p:cNvPr id="6" name="Footer Placeholder 5"/>
          <p:cNvSpPr>
            <a:spLocks noGrp="1"/>
          </p:cNvSpPr>
          <p:nvPr>
            <p:ph type="ftr" sz="quarter" idx="11"/>
          </p:nvPr>
        </p:nvSpPr>
        <p:spPr/>
        <p:txBody>
          <a:bodyPr/>
          <a:lstStyle/>
          <a:p>
            <a:r>
              <a:rPr lang="en-US" smtClean="0"/>
              <a:t>SAXENA &amp; SAXENA</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2AF3E37-8613-4C91-927D-6E463B078C41}" type="datetime1">
              <a:rPr lang="en-US" smtClean="0"/>
              <a:pPr/>
              <a:t>1/20/2012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SAXENA &amp; SAXENA</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4F84E778-618A-4D96-A727-D60F2BA099AC}" type="datetime1">
              <a:rPr lang="en-US" smtClean="0"/>
              <a:pPr/>
              <a:t>1/20/2012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en-US" smtClean="0"/>
              <a:t>SAXENA &amp; SAXENA</a:t>
            </a:r>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1"/>
            <a:ext cx="8229600" cy="2514600"/>
          </a:xfrm>
        </p:spPr>
        <p:txBody>
          <a:bodyPr>
            <a:normAutofit/>
          </a:bodyPr>
          <a:lstStyle/>
          <a:p>
            <a:r>
              <a:rPr lang="en-US" b="1" dirty="0" smtClean="0">
                <a:latin typeface="Arial Unicode MS" pitchFamily="34" charset="-128"/>
                <a:ea typeface="Arial Unicode MS" pitchFamily="34" charset="-128"/>
                <a:cs typeface="Arial Unicode MS" pitchFamily="34" charset="-128"/>
              </a:rPr>
              <a:t>CRUCIAL ISSUES RELATING TO NEW COMPANY BILL 2011</a:t>
            </a:r>
            <a:r>
              <a:rPr lang="en-US" dirty="0" smtClean="0">
                <a:latin typeface="Arial Unicode MS" pitchFamily="34" charset="-128"/>
                <a:ea typeface="Arial Unicode MS" pitchFamily="34" charset="-128"/>
                <a:cs typeface="Arial Unicode MS" pitchFamily="34" charset="-128"/>
              </a:rPr>
              <a:t/>
            </a:r>
            <a:br>
              <a:rPr lang="en-US" dirty="0" smtClean="0">
                <a:latin typeface="Arial Unicode MS" pitchFamily="34" charset="-128"/>
                <a:ea typeface="Arial Unicode MS" pitchFamily="34" charset="-128"/>
                <a:cs typeface="Arial Unicode MS" pitchFamily="34" charset="-128"/>
              </a:rPr>
            </a:br>
            <a:endParaRPr lang="en-US" dirty="0">
              <a:latin typeface="Arial Unicode MS" pitchFamily="34" charset="-128"/>
              <a:ea typeface="Arial Unicode MS" pitchFamily="34" charset="-128"/>
              <a:cs typeface="Arial Unicode MS" pitchFamily="34" charset="-128"/>
            </a:endParaRPr>
          </a:p>
        </p:txBody>
      </p:sp>
      <p:sp>
        <p:nvSpPr>
          <p:cNvPr id="3" name="Subtitle 2"/>
          <p:cNvSpPr>
            <a:spLocks noGrp="1"/>
          </p:cNvSpPr>
          <p:nvPr>
            <p:ph type="subTitle" idx="1"/>
          </p:nvPr>
        </p:nvSpPr>
        <p:spPr>
          <a:xfrm>
            <a:off x="1371600" y="3733800"/>
            <a:ext cx="7772400" cy="3124200"/>
          </a:xfrm>
        </p:spPr>
        <p:txBody>
          <a:bodyPr>
            <a:noAutofit/>
          </a:bodyPr>
          <a:lstStyle/>
          <a:p>
            <a:pPr marL="2281238" indent="-3175" algn="l"/>
            <a:r>
              <a:rPr lang="en-US" sz="24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By CA. </a:t>
            </a:r>
            <a:r>
              <a:rPr lang="en-US" sz="24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Arun</a:t>
            </a:r>
            <a:r>
              <a:rPr lang="en-US" sz="24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 </a:t>
            </a:r>
            <a:r>
              <a:rPr lang="en-US" sz="24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Saxena</a:t>
            </a:r>
            <a:endParaRPr lang="en-US" sz="2400" b="1" dirty="0" smtClean="0">
              <a:solidFill>
                <a:schemeClr val="tx1">
                  <a:lumMod val="85000"/>
                  <a:lumOff val="15000"/>
                </a:schemeClr>
              </a:solidFill>
              <a:latin typeface="Arial Unicode MS" pitchFamily="34" charset="-128"/>
              <a:ea typeface="Arial Unicode MS" pitchFamily="34" charset="-128"/>
              <a:cs typeface="Arial Unicode MS" pitchFamily="34" charset="-128"/>
            </a:endParaRPr>
          </a:p>
          <a:p>
            <a:pPr marL="2281238" indent="-3175" algn="l"/>
            <a:r>
              <a:rPr lang="en-US" sz="24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Saxena</a:t>
            </a:r>
            <a:r>
              <a:rPr lang="en-US" sz="24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 &amp; </a:t>
            </a:r>
            <a:r>
              <a:rPr lang="en-US" sz="24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Saxena</a:t>
            </a:r>
            <a:endParaRPr lang="en-US" sz="2400" b="1" dirty="0" smtClean="0">
              <a:solidFill>
                <a:schemeClr val="tx1">
                  <a:lumMod val="85000"/>
                  <a:lumOff val="15000"/>
                </a:schemeClr>
              </a:solidFill>
              <a:latin typeface="Arial Unicode MS" pitchFamily="34" charset="-128"/>
              <a:ea typeface="Arial Unicode MS" pitchFamily="34" charset="-128"/>
              <a:cs typeface="Arial Unicode MS" pitchFamily="34" charset="-128"/>
            </a:endParaRPr>
          </a:p>
          <a:p>
            <a:pPr marL="2281238" indent="-3175" algn="l"/>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Chartered Accountants</a:t>
            </a:r>
          </a:p>
          <a:p>
            <a:pPr marL="2281238" indent="-3175" algn="l"/>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811, </a:t>
            </a:r>
            <a:r>
              <a:rPr lang="en-US" sz="20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Ansal</a:t>
            </a:r>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 </a:t>
            </a:r>
            <a:r>
              <a:rPr lang="en-US" sz="20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Bhawan</a:t>
            </a:r>
            <a:endPar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endParaRPr>
          </a:p>
          <a:p>
            <a:pPr marL="2281238" indent="-3175" algn="l"/>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16, </a:t>
            </a:r>
            <a:r>
              <a:rPr lang="en-US" sz="20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Kasturba</a:t>
            </a:r>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 Gandhi </a:t>
            </a:r>
            <a:r>
              <a:rPr lang="en-US" sz="2000" b="1" dirty="0" err="1" smtClean="0">
                <a:solidFill>
                  <a:schemeClr val="tx1">
                    <a:lumMod val="85000"/>
                    <a:lumOff val="15000"/>
                  </a:schemeClr>
                </a:solidFill>
                <a:latin typeface="Arial Unicode MS" pitchFamily="34" charset="-128"/>
                <a:ea typeface="Arial Unicode MS" pitchFamily="34" charset="-128"/>
                <a:cs typeface="Arial Unicode MS" pitchFamily="34" charset="-128"/>
              </a:rPr>
              <a:t>Marg</a:t>
            </a:r>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a:t>
            </a:r>
          </a:p>
          <a:p>
            <a:pPr marL="2281238" indent="-3175" algn="l"/>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New Delhi – 110 001.</a:t>
            </a:r>
          </a:p>
          <a:p>
            <a:pPr marL="2281238" indent="-3175" algn="l"/>
            <a:r>
              <a:rPr lang="en-US" sz="20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Mob.: 9810037364</a:t>
            </a:r>
          </a:p>
          <a:p>
            <a:pPr marL="2281238" indent="-3175" algn="l"/>
            <a:r>
              <a:rPr lang="en-US" sz="1800" b="1" dirty="0" smtClean="0">
                <a:solidFill>
                  <a:schemeClr val="tx1">
                    <a:lumMod val="85000"/>
                    <a:lumOff val="15000"/>
                  </a:schemeClr>
                </a:solidFill>
                <a:latin typeface="Arial Unicode MS" pitchFamily="34" charset="-128"/>
                <a:ea typeface="Arial Unicode MS" pitchFamily="34" charset="-128"/>
                <a:cs typeface="Arial Unicode MS" pitchFamily="34" charset="-128"/>
              </a:rPr>
              <a:t>E-mail : arunsaxena@saxenaandsaxena.com</a:t>
            </a:r>
          </a:p>
          <a:p>
            <a:endParaRPr lang="en-US" sz="1800" dirty="0">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normAutofit/>
          </a:bodyPr>
          <a:lstStyle/>
          <a:p>
            <a:r>
              <a:rPr lang="en-US" sz="3600" u="sng" dirty="0" smtClean="0">
                <a:latin typeface="Arial Unicode MS" pitchFamily="34" charset="-128"/>
                <a:ea typeface="Arial Unicode MS" pitchFamily="34" charset="-128"/>
                <a:cs typeface="Arial Unicode MS" pitchFamily="34" charset="-128"/>
              </a:rPr>
              <a:t>Incorporation of the Companies </a:t>
            </a:r>
            <a:r>
              <a:rPr lang="en-US" sz="3600" dirty="0" smtClean="0">
                <a:latin typeface="Arial Unicode MS" pitchFamily="34" charset="-128"/>
                <a:ea typeface="Arial Unicode MS" pitchFamily="34" charset="-128"/>
                <a:cs typeface="Arial Unicode MS" pitchFamily="34" charset="-128"/>
              </a:rPr>
              <a:t> </a:t>
            </a:r>
            <a:endParaRPr lang="en-US" dirty="0"/>
          </a:p>
        </p:txBody>
      </p:sp>
      <p:sp>
        <p:nvSpPr>
          <p:cNvPr id="3" name="Content Placeholder 2"/>
          <p:cNvSpPr>
            <a:spLocks noGrp="1"/>
          </p:cNvSpPr>
          <p:nvPr>
            <p:ph sz="quarter" idx="1"/>
          </p:nvPr>
        </p:nvSpPr>
        <p:spPr>
          <a:xfrm>
            <a:off x="381000" y="1600200"/>
            <a:ext cx="8385048" cy="4495800"/>
          </a:xfrm>
        </p:spPr>
        <p:txBody>
          <a:bodyPr>
            <a:normAutofit fontScale="62500" lnSpcReduction="20000"/>
          </a:bodyPr>
          <a:lstStyle/>
          <a:p>
            <a:pPr algn="just">
              <a:buNone/>
            </a:pPr>
            <a:r>
              <a:rPr lang="en-US" sz="3800" b="1" dirty="0" smtClean="0"/>
              <a:t>III.  RESERVATION OF NAME FOR PROPOSED COMPANY</a:t>
            </a:r>
          </a:p>
          <a:p>
            <a:pPr algn="just">
              <a:buNone/>
            </a:pPr>
            <a:r>
              <a:rPr lang="en-US" sz="3800" b="1" dirty="0" smtClean="0"/>
              <a:t>      {CLAUSE 4(4) &amp; 4(5)}</a:t>
            </a:r>
          </a:p>
          <a:p>
            <a:pPr algn="just">
              <a:buNone/>
            </a:pPr>
            <a:endParaRPr lang="en-US" sz="1400" b="1" dirty="0" smtClean="0">
              <a:latin typeface="Arial Unicode MS" pitchFamily="34" charset="-128"/>
              <a:ea typeface="Arial Unicode MS" pitchFamily="34" charset="-128"/>
              <a:cs typeface="Arial Unicode MS" pitchFamily="34" charset="-128"/>
            </a:endParaRPr>
          </a:p>
          <a:p>
            <a:pPr algn="just">
              <a:buNone/>
            </a:pPr>
            <a:r>
              <a:rPr lang="en-US" sz="3200" b="1" dirty="0" smtClean="0">
                <a:latin typeface="Arial Unicode MS" pitchFamily="34" charset="-128"/>
                <a:ea typeface="Arial Unicode MS" pitchFamily="34" charset="-128"/>
                <a:cs typeface="Arial Unicode MS" pitchFamily="34" charset="-128"/>
              </a:rPr>
              <a:t>	</a:t>
            </a:r>
            <a:r>
              <a:rPr lang="en-US" sz="3200" dirty="0" smtClean="0">
                <a:latin typeface="Arial Unicode MS" pitchFamily="34" charset="-128"/>
                <a:ea typeface="Arial Unicode MS" pitchFamily="34" charset="-128"/>
                <a:cs typeface="Arial Unicode MS" pitchFamily="34" charset="-128"/>
              </a:rPr>
              <a:t>New Bill provides:</a:t>
            </a:r>
          </a:p>
          <a:p>
            <a:pPr algn="just">
              <a:buNone/>
            </a:pPr>
            <a:r>
              <a:rPr lang="en-US" dirty="0" smtClean="0">
                <a:latin typeface="Arial Unicode MS" pitchFamily="34" charset="-128"/>
                <a:ea typeface="Arial Unicode MS" pitchFamily="34" charset="-128"/>
                <a:cs typeface="Arial Unicode MS" pitchFamily="34" charset="-128"/>
              </a:rPr>
              <a:t> </a:t>
            </a:r>
          </a:p>
          <a:p>
            <a:pPr marL="514350" lvl="0" indent="-514350" algn="just">
              <a:buFont typeface="+mj-lt"/>
              <a:buAutoNum type="arabicPeriod"/>
            </a:pPr>
            <a:r>
              <a:rPr lang="en-US" sz="3500" dirty="0" smtClean="0">
                <a:latin typeface="Arial Unicode MS" pitchFamily="34" charset="-128"/>
                <a:ea typeface="Arial Unicode MS" pitchFamily="34" charset="-128"/>
                <a:cs typeface="Arial Unicode MS" pitchFamily="34" charset="-128"/>
              </a:rPr>
              <a:t>The Promoter may on application reserve the name of the proposed company.</a:t>
            </a:r>
          </a:p>
          <a:p>
            <a:pPr marL="514350" indent="-514350" algn="just">
              <a:buFont typeface="+mj-lt"/>
              <a:buAutoNum type="arabicPeriod"/>
            </a:pPr>
            <a:endParaRPr lang="en-US" sz="35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rabicPeriod"/>
            </a:pPr>
            <a:r>
              <a:rPr lang="en-US" sz="3500" dirty="0" smtClean="0">
                <a:latin typeface="Arial Unicode MS" pitchFamily="34" charset="-128"/>
                <a:ea typeface="Arial Unicode MS" pitchFamily="34" charset="-128"/>
                <a:cs typeface="Arial Unicode MS" pitchFamily="34" charset="-128"/>
              </a:rPr>
              <a:t>ROC on its satisfaction reserve the name for the period of 60 days from the date of application.</a:t>
            </a:r>
          </a:p>
          <a:p>
            <a:pPr marL="514350" indent="-514350" algn="just">
              <a:buFont typeface="+mj-lt"/>
              <a:buAutoNum type="arabicPeriod"/>
            </a:pPr>
            <a:endParaRPr lang="en-US" sz="35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rabicPeriod"/>
            </a:pPr>
            <a:r>
              <a:rPr lang="en-US" sz="3500" dirty="0" smtClean="0">
                <a:latin typeface="Arial Unicode MS" pitchFamily="34" charset="-128"/>
                <a:ea typeface="Arial Unicode MS" pitchFamily="34" charset="-128"/>
                <a:cs typeface="Arial Unicode MS" pitchFamily="34" charset="-128"/>
              </a:rPr>
              <a:t>Similarly, existing company may apply for the reservation of name for the change of its existing name.  ROC may after satisfaction reserve the name for 60 days.</a:t>
            </a:r>
          </a:p>
          <a:p>
            <a:pPr algn="just">
              <a:buNone/>
            </a:pPr>
            <a:endParaRPr lang="en-US" dirty="0" smtClean="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10</a:t>
            </a:fld>
            <a:endParaRPr lang="en-US"/>
          </a:p>
        </p:txBody>
      </p:sp>
      <p:sp>
        <p:nvSpPr>
          <p:cNvPr id="5" name="Footer Placeholder 4"/>
          <p:cNvSpPr>
            <a:spLocks noGrp="1"/>
          </p:cNvSpPr>
          <p:nvPr>
            <p:ph type="ftr" sz="quarter" idx="11"/>
          </p:nvPr>
        </p:nvSpPr>
        <p:spPr>
          <a:xfrm>
            <a:off x="609600" y="6248206"/>
            <a:ext cx="80772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normAutofit/>
          </a:bodyPr>
          <a:lstStyle/>
          <a:p>
            <a:r>
              <a:rPr lang="en-US" sz="3600" u="sng" dirty="0" smtClean="0">
                <a:latin typeface="Arial Unicode MS" pitchFamily="34" charset="-128"/>
                <a:ea typeface="Arial Unicode MS" pitchFamily="34" charset="-128"/>
                <a:cs typeface="Arial Unicode MS" pitchFamily="34" charset="-128"/>
              </a:rPr>
              <a:t>Incorporation of the Companies </a:t>
            </a:r>
            <a:endParaRPr lang="en-US" dirty="0"/>
          </a:p>
        </p:txBody>
      </p:sp>
      <p:sp>
        <p:nvSpPr>
          <p:cNvPr id="3" name="Content Placeholder 2"/>
          <p:cNvSpPr>
            <a:spLocks noGrp="1"/>
          </p:cNvSpPr>
          <p:nvPr>
            <p:ph sz="quarter" idx="1"/>
          </p:nvPr>
        </p:nvSpPr>
        <p:spPr/>
        <p:txBody>
          <a:bodyPr>
            <a:normAutofit fontScale="77500" lnSpcReduction="20000"/>
          </a:bodyPr>
          <a:lstStyle/>
          <a:p>
            <a:pPr marL="0" indent="0" algn="just">
              <a:buNone/>
            </a:pPr>
            <a:r>
              <a:rPr lang="en-US" sz="2800" b="1" u="sng" dirty="0" smtClean="0"/>
              <a:t>RESERVATION OF NAME FOR PROPOSED COMPANY {CLAUSE 4(4) &amp; 4(5)}</a:t>
            </a:r>
          </a:p>
          <a:p>
            <a:pPr lvl="0" algn="just">
              <a:buNone/>
            </a:pPr>
            <a:endParaRPr lang="en-US" dirty="0" smtClean="0">
              <a:latin typeface="Arial Unicode MS" pitchFamily="34" charset="-128"/>
              <a:ea typeface="Arial Unicode MS" pitchFamily="34" charset="-128"/>
              <a:cs typeface="Arial Unicode MS" pitchFamily="34" charset="-128"/>
            </a:endParaRPr>
          </a:p>
          <a:p>
            <a:pPr lvl="0" algn="just">
              <a:buNone/>
            </a:pPr>
            <a:r>
              <a:rPr lang="en-US" dirty="0" smtClean="0">
                <a:latin typeface="Arial Unicode MS" pitchFamily="34" charset="-128"/>
                <a:ea typeface="Arial Unicode MS" pitchFamily="34" charset="-128"/>
                <a:cs typeface="Arial Unicode MS" pitchFamily="34" charset="-128"/>
              </a:rPr>
              <a:t>4.	In case after reservation of the name,  it is found that name was got reserved by furnishing the incorrect information then:</a:t>
            </a:r>
          </a:p>
          <a:p>
            <a:pPr algn="just">
              <a:buNone/>
            </a:pPr>
            <a:r>
              <a:rPr lang="en-US" dirty="0" smtClean="0">
                <a:latin typeface="Arial Unicode MS" pitchFamily="34" charset="-128"/>
                <a:ea typeface="Arial Unicode MS" pitchFamily="34" charset="-128"/>
                <a:cs typeface="Arial Unicode MS" pitchFamily="34" charset="-128"/>
              </a:rPr>
              <a:t> </a:t>
            </a:r>
          </a:p>
          <a:p>
            <a:pPr marL="914400" lvl="1"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If company has not been incorporated, the reserved name will be cancelled and person making application shall be liable to the penalty not exceeding Rs.1.00 </a:t>
            </a:r>
            <a:r>
              <a:rPr lang="en-US" dirty="0" err="1" smtClean="0">
                <a:latin typeface="Arial Unicode MS" pitchFamily="34" charset="-128"/>
                <a:ea typeface="Arial Unicode MS" pitchFamily="34" charset="-128"/>
                <a:cs typeface="Arial Unicode MS" pitchFamily="34" charset="-128"/>
              </a:rPr>
              <a:t>lac</a:t>
            </a:r>
            <a:r>
              <a:rPr lang="en-US" dirty="0" smtClean="0">
                <a:latin typeface="Arial Unicode MS" pitchFamily="34" charset="-128"/>
                <a:ea typeface="Arial Unicode MS" pitchFamily="34" charset="-128"/>
                <a:cs typeface="Arial Unicode MS" pitchFamily="34" charset="-128"/>
              </a:rPr>
              <a:t>.</a:t>
            </a:r>
          </a:p>
          <a:p>
            <a:pPr marL="914400" lvl="1" indent="-514350" algn="just">
              <a:buFont typeface="+mj-lt"/>
              <a:buAutoNum type="alphaLcParenR"/>
            </a:pPr>
            <a:endParaRPr lang="en-US" dirty="0" smtClean="0">
              <a:latin typeface="Arial Unicode MS" pitchFamily="34" charset="-128"/>
              <a:ea typeface="Arial Unicode MS" pitchFamily="34" charset="-128"/>
              <a:cs typeface="Arial Unicode MS" pitchFamily="34" charset="-128"/>
            </a:endParaRPr>
          </a:p>
          <a:p>
            <a:pPr marL="914400" lvl="1"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If company has already been incorporated, ROC may after giving the opportunity being heard direct the company to change the name within three months or </a:t>
            </a:r>
          </a:p>
          <a:p>
            <a:pPr marL="914400" lvl="1"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Make petition for winding up of company.   </a:t>
            </a:r>
          </a:p>
          <a:p>
            <a:pPr algn="just">
              <a:buNone/>
            </a:pPr>
            <a:endParaRPr lang="en-US" dirty="0" smtClean="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11</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a:bodyPr>
          <a:lstStyle/>
          <a:p>
            <a:r>
              <a:rPr lang="en-US" sz="3600" u="sng" dirty="0" smtClean="0">
                <a:latin typeface="Arial Unicode MS" pitchFamily="34" charset="-128"/>
                <a:ea typeface="Arial Unicode MS" pitchFamily="34" charset="-128"/>
                <a:cs typeface="Arial Unicode MS" pitchFamily="34" charset="-128"/>
              </a:rPr>
              <a:t>Incorporation of the Companies </a:t>
            </a:r>
            <a:endParaRPr lang="en-US" sz="3600" dirty="0"/>
          </a:p>
        </p:txBody>
      </p:sp>
      <p:sp>
        <p:nvSpPr>
          <p:cNvPr id="3" name="Content Placeholder 2"/>
          <p:cNvSpPr>
            <a:spLocks noGrp="1"/>
          </p:cNvSpPr>
          <p:nvPr>
            <p:ph sz="quarter" idx="1"/>
          </p:nvPr>
        </p:nvSpPr>
        <p:spPr/>
        <p:txBody>
          <a:bodyPr>
            <a:normAutofit fontScale="77500" lnSpcReduction="20000"/>
          </a:bodyPr>
          <a:lstStyle/>
          <a:p>
            <a:pPr marL="0" indent="0" algn="just">
              <a:buNone/>
            </a:pPr>
            <a:r>
              <a:rPr lang="en-US" sz="3100" b="1" dirty="0" smtClean="0"/>
              <a:t>IV.   SPEEDY INCORPORATION OF COMPANY (CLAUSE 7) </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The bill seeks to provide for the speedy incorporation process, with detailed declarations and disclosures about the promoter, directors etc. at the time of incorporation.  Where it is found that the company got incorporated by :-</a:t>
            </a:r>
          </a:p>
          <a:p>
            <a:pPr algn="just">
              <a:buNone/>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rabicPeriod"/>
            </a:pPr>
            <a:r>
              <a:rPr lang="en-US" dirty="0" smtClean="0">
                <a:latin typeface="Arial Unicode MS" pitchFamily="34" charset="-128"/>
                <a:ea typeface="Arial Unicode MS" pitchFamily="34" charset="-128"/>
                <a:cs typeface="Arial Unicode MS" pitchFamily="34" charset="-128"/>
              </a:rPr>
              <a:t>Furnishing false or incorrect information or;</a:t>
            </a:r>
          </a:p>
          <a:p>
            <a:pPr marL="514350" indent="-514350" algn="just">
              <a:buFont typeface="+mj-lt"/>
              <a:buAutoNum type="arabicPeriod"/>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rabicPeriod"/>
            </a:pPr>
            <a:r>
              <a:rPr lang="en-US" dirty="0" smtClean="0">
                <a:latin typeface="Arial Unicode MS" pitchFamily="34" charset="-128"/>
                <a:ea typeface="Arial Unicode MS" pitchFamily="34" charset="-128"/>
                <a:cs typeface="Arial Unicode MS" pitchFamily="34" charset="-128"/>
              </a:rPr>
              <a:t>Representation or suppressing any material fact or the company is incorporated by fraudulent action, the Tribunal may on an application made to it, on being satisfied.</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12</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sz="quarter" idx="1"/>
          </p:nvPr>
        </p:nvSpPr>
        <p:spPr>
          <a:xfrm>
            <a:off x="838200" y="1524000"/>
            <a:ext cx="7772400" cy="5334000"/>
          </a:xfrm>
        </p:spPr>
        <p:txBody>
          <a:bodyPr>
            <a:noAutofit/>
          </a:bodyPr>
          <a:lstStyle/>
          <a:p>
            <a:pPr marL="514350" lvl="0" indent="-514350" algn="just">
              <a:buFont typeface="+mj-lt"/>
              <a:buAutoNum type="alphaLcParenR"/>
            </a:pPr>
            <a:r>
              <a:rPr lang="en-US" sz="2400" dirty="0" smtClean="0">
                <a:latin typeface="Arial Unicode MS" pitchFamily="34" charset="-128"/>
                <a:ea typeface="Arial Unicode MS" pitchFamily="34" charset="-128"/>
                <a:cs typeface="Arial Unicode MS" pitchFamily="34" charset="-128"/>
              </a:rPr>
              <a:t>Pass such order as it may think fit for the regulation of the management of the company including changes, if any  in public interest; or</a:t>
            </a:r>
          </a:p>
          <a:p>
            <a:pPr marL="514350" lvl="0" indent="-514350" algn="just">
              <a:buFont typeface="+mj-lt"/>
              <a:buAutoNum type="alphaLcParenR"/>
            </a:pPr>
            <a:r>
              <a:rPr lang="en-US" sz="2400" dirty="0" smtClean="0">
                <a:latin typeface="Arial Unicode MS" pitchFamily="34" charset="-128"/>
                <a:ea typeface="Arial Unicode MS" pitchFamily="34" charset="-128"/>
                <a:cs typeface="Arial Unicode MS" pitchFamily="34" charset="-128"/>
              </a:rPr>
              <a:t>Direct that liability of the members shall be unlimited; or </a:t>
            </a:r>
          </a:p>
          <a:p>
            <a:pPr marL="514350" lvl="0" indent="-514350" algn="just">
              <a:buFont typeface="+mj-lt"/>
              <a:buAutoNum type="alphaLcParenR"/>
            </a:pPr>
            <a:r>
              <a:rPr lang="en-US" sz="2400" dirty="0" smtClean="0">
                <a:latin typeface="Arial Unicode MS" pitchFamily="34" charset="-128"/>
                <a:ea typeface="Arial Unicode MS" pitchFamily="34" charset="-128"/>
                <a:cs typeface="Arial Unicode MS" pitchFamily="34" charset="-128"/>
              </a:rPr>
              <a:t>Direct removal of the name of the company from the register; or</a:t>
            </a:r>
          </a:p>
          <a:p>
            <a:pPr marL="514350" lvl="0" indent="-514350" algn="just">
              <a:buFont typeface="+mj-lt"/>
              <a:buAutoNum type="alphaLcParenR"/>
            </a:pPr>
            <a:r>
              <a:rPr lang="en-US" sz="2400" dirty="0" smtClean="0">
                <a:latin typeface="Arial Unicode MS" pitchFamily="34" charset="-128"/>
                <a:ea typeface="Arial Unicode MS" pitchFamily="34" charset="-128"/>
                <a:cs typeface="Arial Unicode MS" pitchFamily="34" charset="-128"/>
              </a:rPr>
              <a:t>Pass an order for the winding up of the company; or</a:t>
            </a:r>
          </a:p>
          <a:p>
            <a:pPr marL="514350" lvl="0" indent="-514350" algn="just">
              <a:buFont typeface="+mj-lt"/>
              <a:buAutoNum type="alphaLcParenR"/>
            </a:pPr>
            <a:r>
              <a:rPr lang="en-US" sz="2400" dirty="0" smtClean="0">
                <a:latin typeface="Arial Unicode MS" pitchFamily="34" charset="-128"/>
                <a:ea typeface="Arial Unicode MS" pitchFamily="34" charset="-128"/>
                <a:cs typeface="Arial Unicode MS" pitchFamily="34" charset="-128"/>
              </a:rPr>
              <a:t>Pass such orders as it may deem fit.</a:t>
            </a:r>
          </a:p>
          <a:p>
            <a:pPr algn="just">
              <a:buNone/>
            </a:pPr>
            <a:endParaRPr lang="en-US" sz="2400" dirty="0" smtClean="0">
              <a:latin typeface="Arial Unicode MS" pitchFamily="34" charset="-128"/>
              <a:ea typeface="Arial Unicode MS" pitchFamily="34" charset="-128"/>
              <a:cs typeface="Arial Unicode MS" pitchFamily="34" charset="-128"/>
            </a:endParaRPr>
          </a:p>
          <a:p>
            <a:pPr algn="just">
              <a:buNone/>
            </a:pPr>
            <a:r>
              <a:rPr lang="en-US" sz="2400" dirty="0" smtClean="0">
                <a:latin typeface="Arial Unicode MS" pitchFamily="34" charset="-128"/>
                <a:ea typeface="Arial Unicode MS" pitchFamily="34" charset="-128"/>
                <a:cs typeface="Arial Unicode MS" pitchFamily="34" charset="-128"/>
              </a:rPr>
              <a:t>	</a:t>
            </a:r>
          </a:p>
          <a:p>
            <a:pPr algn="just">
              <a:buNone/>
            </a:pPr>
            <a:endParaRPr lang="en-US" sz="24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13</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sz="quarter" idx="1"/>
          </p:nvPr>
        </p:nvSpPr>
        <p:spPr>
          <a:xfrm>
            <a:off x="457200" y="1524000"/>
            <a:ext cx="8153400" cy="5334000"/>
          </a:xfrm>
        </p:spPr>
        <p:txBody>
          <a:bodyPr>
            <a:noAutofit/>
          </a:bodyPr>
          <a:lstStyle/>
          <a:p>
            <a:pPr algn="just">
              <a:buNone/>
            </a:pPr>
            <a:endParaRPr lang="en-US" sz="2400" dirty="0" smtClean="0">
              <a:latin typeface="Arial Unicode MS" pitchFamily="34" charset="-128"/>
              <a:ea typeface="Arial Unicode MS" pitchFamily="34" charset="-128"/>
              <a:cs typeface="Arial Unicode MS" pitchFamily="34" charset="-128"/>
            </a:endParaRPr>
          </a:p>
          <a:p>
            <a:pPr algn="just">
              <a:buNone/>
            </a:pPr>
            <a:r>
              <a:rPr lang="en-US" sz="2400" dirty="0" smtClean="0">
                <a:latin typeface="Arial Unicode MS" pitchFamily="34" charset="-128"/>
                <a:ea typeface="Arial Unicode MS" pitchFamily="34" charset="-128"/>
                <a:cs typeface="Arial Unicode MS" pitchFamily="34" charset="-128"/>
              </a:rPr>
              <a:t>	However, reasonable opportunity will be given to the company.</a:t>
            </a:r>
          </a:p>
          <a:p>
            <a:pPr lvl="0" algn="just">
              <a:buNone/>
            </a:pPr>
            <a:endParaRPr lang="en-US" sz="2400" dirty="0" smtClean="0">
              <a:latin typeface="Arial Unicode MS" pitchFamily="34" charset="-128"/>
              <a:ea typeface="Arial Unicode MS" pitchFamily="34" charset="-128"/>
              <a:cs typeface="Arial Unicode MS" pitchFamily="34" charset="-128"/>
            </a:endParaRPr>
          </a:p>
          <a:p>
            <a:pPr lvl="0" algn="just">
              <a:buNone/>
            </a:pPr>
            <a:r>
              <a:rPr lang="en-US" sz="2400" dirty="0" smtClean="0">
                <a:latin typeface="Arial Unicode MS" pitchFamily="34" charset="-128"/>
                <a:ea typeface="Arial Unicode MS" pitchFamily="34" charset="-128"/>
                <a:cs typeface="Arial Unicode MS" pitchFamily="34" charset="-128"/>
              </a:rPr>
              <a:t>3.	Incorporation Certificate is not the conclusive evidence that all formalities and requirement of incorporation have been duly completed therefore bill omits section 35 of Companies Act 1956.</a:t>
            </a:r>
          </a:p>
          <a:p>
            <a:pPr algn="just">
              <a:buNone/>
            </a:pPr>
            <a:endParaRPr lang="en-US" sz="24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14</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r>
              <a:rPr lang="en-US" u="sng" dirty="0" smtClean="0">
                <a:latin typeface="Arial Unicode MS" pitchFamily="34" charset="-128"/>
                <a:ea typeface="Arial Unicode MS" pitchFamily="34" charset="-128"/>
                <a:cs typeface="Arial Unicode MS" pitchFamily="34" charset="-128"/>
              </a:rPr>
              <a:t>Incorporation of the Companies </a:t>
            </a:r>
            <a:r>
              <a:rPr lang="en-US" dirty="0" smtClean="0"/>
              <a:t/>
            </a:r>
            <a:br>
              <a:rPr lang="en-US" dirty="0" smtClean="0"/>
            </a:br>
            <a:endParaRPr lang="en-US" dirty="0"/>
          </a:p>
        </p:txBody>
      </p:sp>
      <p:sp>
        <p:nvSpPr>
          <p:cNvPr id="3" name="Content Placeholder 2"/>
          <p:cNvSpPr>
            <a:spLocks noGrp="1"/>
          </p:cNvSpPr>
          <p:nvPr>
            <p:ph sz="quarter" idx="1"/>
          </p:nvPr>
        </p:nvSpPr>
        <p:spPr>
          <a:xfrm>
            <a:off x="457200" y="1600200"/>
            <a:ext cx="8458200" cy="4525963"/>
          </a:xfrm>
        </p:spPr>
        <p:txBody>
          <a:bodyPr>
            <a:noAutofit/>
          </a:bodyPr>
          <a:lstStyle/>
          <a:p>
            <a:pPr marL="465138" indent="-465138" algn="just">
              <a:buNone/>
            </a:pPr>
            <a:r>
              <a:rPr lang="en-US" sz="2400" b="1" dirty="0" smtClean="0"/>
              <a:t>V. FORMATION OF COMPANIES WITH CHARITABLE OBJECTS (CLAUSE 8)</a:t>
            </a:r>
            <a:endParaRPr lang="en-US" sz="2400" dirty="0" smtClean="0">
              <a:latin typeface="Arial Unicode MS" pitchFamily="34" charset="-128"/>
              <a:ea typeface="Arial Unicode MS" pitchFamily="34" charset="-128"/>
              <a:cs typeface="Arial Unicode MS" pitchFamily="34" charset="-128"/>
            </a:endParaRPr>
          </a:p>
          <a:p>
            <a:pPr marL="0" indent="0" algn="just">
              <a:buNone/>
            </a:pPr>
            <a:r>
              <a:rPr lang="en-US" sz="1800" dirty="0" smtClean="0">
                <a:latin typeface="Arial Unicode MS" pitchFamily="34" charset="-128"/>
                <a:ea typeface="Arial Unicode MS" pitchFamily="34" charset="-128"/>
                <a:cs typeface="Arial Unicode MS" pitchFamily="34" charset="-128"/>
              </a:rPr>
              <a:t>Following modifications have been suggested in the bill in such companies :-</a:t>
            </a:r>
          </a:p>
          <a:p>
            <a:pPr algn="just">
              <a:buNone/>
            </a:pPr>
            <a:endParaRPr lang="en-US" sz="1000" dirty="0" smtClean="0">
              <a:latin typeface="Arial Unicode MS" pitchFamily="34" charset="-128"/>
              <a:ea typeface="Arial Unicode MS" pitchFamily="34" charset="-128"/>
              <a:cs typeface="Arial Unicode MS" pitchFamily="34" charset="-128"/>
            </a:endParaRPr>
          </a:p>
          <a:p>
            <a:pPr marL="0" indent="0" algn="just">
              <a:buNone/>
            </a:pPr>
            <a:r>
              <a:rPr lang="en-US" sz="1800" dirty="0" smtClean="0">
                <a:latin typeface="Arial Unicode MS" pitchFamily="34" charset="-128"/>
                <a:ea typeface="Arial Unicode MS" pitchFamily="34" charset="-128"/>
                <a:cs typeface="Arial Unicode MS" pitchFamily="34" charset="-128"/>
              </a:rPr>
              <a:t>The scope of this section extends to a person or association of persons since new kind of the company OPC is introduced in the bill.</a:t>
            </a:r>
          </a:p>
          <a:p>
            <a:pPr marL="0" indent="0" algn="just">
              <a:buNone/>
            </a:pPr>
            <a:endParaRPr lang="en-US" sz="1000" dirty="0" smtClean="0">
              <a:latin typeface="Arial Unicode MS" pitchFamily="34" charset="-128"/>
              <a:ea typeface="Arial Unicode MS" pitchFamily="34" charset="-128"/>
              <a:cs typeface="Arial Unicode MS" pitchFamily="34" charset="-128"/>
            </a:endParaRPr>
          </a:p>
          <a:p>
            <a:pPr marL="0" indent="0" algn="just">
              <a:buNone/>
            </a:pPr>
            <a:r>
              <a:rPr lang="en-US" sz="1800" dirty="0" smtClean="0">
                <a:latin typeface="Arial Unicode MS" pitchFamily="34" charset="-128"/>
                <a:ea typeface="Arial Unicode MS" pitchFamily="34" charset="-128"/>
                <a:cs typeface="Arial Unicode MS" pitchFamily="34" charset="-128"/>
              </a:rPr>
              <a:t>In the allowable objects following objects have been included in addition to the existing objects </a:t>
            </a:r>
          </a:p>
          <a:p>
            <a:pPr marL="457200" indent="-457200" algn="just">
              <a:buAutoNum type="alphaLcParenR"/>
            </a:pPr>
            <a:r>
              <a:rPr lang="en-US" sz="1800" dirty="0" smtClean="0">
                <a:latin typeface="Arial Unicode MS" pitchFamily="34" charset="-128"/>
                <a:ea typeface="Arial Unicode MS" pitchFamily="34" charset="-128"/>
                <a:cs typeface="Arial Unicode MS" pitchFamily="34" charset="-128"/>
              </a:rPr>
              <a:t>sports, </a:t>
            </a:r>
          </a:p>
          <a:p>
            <a:pPr marL="457200" indent="-457200" algn="just">
              <a:buAutoNum type="alphaLcParenR"/>
            </a:pPr>
            <a:r>
              <a:rPr lang="en-US" sz="1800" dirty="0" smtClean="0">
                <a:latin typeface="Arial Unicode MS" pitchFamily="34" charset="-128"/>
                <a:ea typeface="Arial Unicode MS" pitchFamily="34" charset="-128"/>
                <a:cs typeface="Arial Unicode MS" pitchFamily="34" charset="-128"/>
              </a:rPr>
              <a:t>education, </a:t>
            </a:r>
          </a:p>
          <a:p>
            <a:pPr marL="457200" indent="-457200" algn="just">
              <a:buAutoNum type="alphaLcParenR"/>
            </a:pPr>
            <a:r>
              <a:rPr lang="en-US" sz="1800" dirty="0" smtClean="0">
                <a:latin typeface="Arial Unicode MS" pitchFamily="34" charset="-128"/>
                <a:ea typeface="Arial Unicode MS" pitchFamily="34" charset="-128"/>
                <a:cs typeface="Arial Unicode MS" pitchFamily="34" charset="-128"/>
              </a:rPr>
              <a:t>research, </a:t>
            </a:r>
          </a:p>
          <a:p>
            <a:pPr marL="457200" indent="-457200" algn="just">
              <a:buAutoNum type="alphaLcParenR"/>
            </a:pPr>
            <a:r>
              <a:rPr lang="en-US" sz="1800" dirty="0" smtClean="0">
                <a:latin typeface="Arial Unicode MS" pitchFamily="34" charset="-128"/>
                <a:ea typeface="Arial Unicode MS" pitchFamily="34" charset="-128"/>
                <a:cs typeface="Arial Unicode MS" pitchFamily="34" charset="-128"/>
              </a:rPr>
              <a:t>social welfare, </a:t>
            </a:r>
          </a:p>
          <a:p>
            <a:pPr marL="457200" indent="-457200" algn="just">
              <a:buAutoNum type="alphaLcParenR"/>
            </a:pPr>
            <a:r>
              <a:rPr lang="en-US" sz="1800" dirty="0" smtClean="0">
                <a:latin typeface="Arial Unicode MS" pitchFamily="34" charset="-128"/>
                <a:ea typeface="Arial Unicode MS" pitchFamily="34" charset="-128"/>
                <a:cs typeface="Arial Unicode MS" pitchFamily="34" charset="-128"/>
              </a:rPr>
              <a:t>environment protection.</a:t>
            </a:r>
          </a:p>
          <a:p>
            <a:pPr marL="0" indent="0" algn="just">
              <a:buNone/>
            </a:pPr>
            <a:endParaRPr lang="en-US" sz="2800" dirty="0" smtClean="0">
              <a:latin typeface="Arial Unicode MS" pitchFamily="34" charset="-128"/>
              <a:ea typeface="Arial Unicode MS" pitchFamily="34" charset="-128"/>
              <a:cs typeface="Arial Unicode MS" pitchFamily="34" charset="-128"/>
            </a:endParaRPr>
          </a:p>
          <a:p>
            <a:pPr marL="0" indent="0" algn="just">
              <a:buNone/>
            </a:pPr>
            <a:r>
              <a:rPr lang="en-US" sz="2800" dirty="0" smtClean="0">
                <a:latin typeface="Arial Unicode MS" pitchFamily="34" charset="-128"/>
                <a:ea typeface="Arial Unicode MS" pitchFamily="34" charset="-128"/>
                <a:cs typeface="Arial Unicode MS" pitchFamily="34" charset="-128"/>
              </a:rPr>
              <a:t>  </a:t>
            </a:r>
          </a:p>
          <a:p>
            <a:pPr algn="just"/>
            <a:endParaRPr lang="en-US" sz="28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15</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CRUCIAL ISSUES OF THE BILL </a:t>
            </a:r>
            <a:br>
              <a:rPr lang="en-US" b="1" dirty="0" smtClean="0"/>
            </a:br>
            <a:r>
              <a:rPr lang="en-US" sz="3600" b="1" dirty="0" smtClean="0"/>
              <a:t>(Only Selected Clauses) </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algn="just">
              <a:buNone/>
            </a:pPr>
            <a:r>
              <a:rPr lang="en-US" b="1" dirty="0" smtClean="0">
                <a:latin typeface="Arial Unicode MS" pitchFamily="34" charset="-128"/>
                <a:ea typeface="Arial Unicode MS" pitchFamily="34" charset="-128"/>
                <a:cs typeface="Arial Unicode MS" pitchFamily="34" charset="-128"/>
              </a:rPr>
              <a:t>B.  COMMENCEMENT OF BUSINESS  (CLAUSE 11)</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Clause 11 provides that the company having share capital shall not commence any business or exercise any borrowing powers unless:</a:t>
            </a:r>
          </a:p>
          <a:p>
            <a:pPr algn="just">
              <a:buNone/>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A declaration is filed by director with the Registrar that every subscriber to the Memorandum and has paid the value of the share agreed to be taken by him and the paid up capital of the company is not less than Rs.5.00 </a:t>
            </a:r>
            <a:r>
              <a:rPr lang="en-US" dirty="0" err="1" smtClean="0">
                <a:latin typeface="Arial Unicode MS" pitchFamily="34" charset="-128"/>
                <a:ea typeface="Arial Unicode MS" pitchFamily="34" charset="-128"/>
                <a:cs typeface="Arial Unicode MS" pitchFamily="34" charset="-128"/>
              </a:rPr>
              <a:t>lacs</a:t>
            </a:r>
            <a:r>
              <a:rPr lang="en-US" dirty="0" smtClean="0">
                <a:latin typeface="Arial Unicode MS" pitchFamily="34" charset="-128"/>
                <a:ea typeface="Arial Unicode MS" pitchFamily="34" charset="-128"/>
                <a:cs typeface="Arial Unicode MS" pitchFamily="34" charset="-128"/>
              </a:rPr>
              <a:t> or Rs.1.00 </a:t>
            </a:r>
            <a:r>
              <a:rPr lang="en-US" dirty="0" err="1" smtClean="0">
                <a:latin typeface="Arial Unicode MS" pitchFamily="34" charset="-128"/>
                <a:ea typeface="Arial Unicode MS" pitchFamily="34" charset="-128"/>
                <a:cs typeface="Arial Unicode MS" pitchFamily="34" charset="-128"/>
              </a:rPr>
              <a:t>lac</a:t>
            </a:r>
            <a:r>
              <a:rPr lang="en-US" dirty="0" smtClean="0">
                <a:latin typeface="Arial Unicode MS" pitchFamily="34" charset="-128"/>
                <a:ea typeface="Arial Unicode MS" pitchFamily="34" charset="-128"/>
                <a:cs typeface="Arial Unicode MS" pitchFamily="34" charset="-128"/>
              </a:rPr>
              <a:t> as the case may be as on the date of declaration;</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16</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latin typeface="Arial Unicode MS" pitchFamily="34" charset="-128"/>
                <a:ea typeface="Arial Unicode MS" pitchFamily="34" charset="-128"/>
                <a:cs typeface="Arial Unicode MS" pitchFamily="34" charset="-128"/>
              </a:rPr>
              <a:t>COMMENCEMENT OF BUSINESS  (CLAUSE 11)</a:t>
            </a:r>
            <a:endParaRPr lang="en-US" sz="3200" dirty="0"/>
          </a:p>
        </p:txBody>
      </p:sp>
      <p:sp>
        <p:nvSpPr>
          <p:cNvPr id="3" name="Content Placeholder 2"/>
          <p:cNvSpPr>
            <a:spLocks noGrp="1"/>
          </p:cNvSpPr>
          <p:nvPr>
            <p:ph sz="quarter" idx="1"/>
          </p:nvPr>
        </p:nvSpPr>
        <p:spPr/>
        <p:txBody>
          <a:bodyPr>
            <a:normAutofit/>
          </a:bodyPr>
          <a:lstStyle/>
          <a:p>
            <a:pPr marL="514350" indent="-514350" algn="just">
              <a:buAutoNum type="alphaLcParenR" startAt="2"/>
            </a:pPr>
            <a:r>
              <a:rPr lang="en-US" dirty="0" smtClean="0">
                <a:latin typeface="Arial Unicode MS" pitchFamily="34" charset="-128"/>
                <a:ea typeface="Arial Unicode MS" pitchFamily="34" charset="-128"/>
                <a:cs typeface="Arial Unicode MS" pitchFamily="34" charset="-128"/>
              </a:rPr>
              <a:t>The company has filed with the Registrar a verification of its registered office in the manner as may be prescribed.   </a:t>
            </a:r>
          </a:p>
          <a:p>
            <a:pPr marL="514350" indent="-514350" algn="just">
              <a:buAutoNum type="alphaLcParenR" startAt="2"/>
            </a:pPr>
            <a:endParaRPr lang="en-US" dirty="0" smtClean="0">
              <a:latin typeface="Arial Unicode MS" pitchFamily="34" charset="-128"/>
              <a:ea typeface="Arial Unicode MS" pitchFamily="34" charset="-128"/>
              <a:cs typeface="Arial Unicode MS" pitchFamily="34" charset="-128"/>
            </a:endParaRPr>
          </a:p>
          <a:p>
            <a:pPr marL="514350" indent="-514350" algn="just">
              <a:buAutoNum type="alphaLcParenR" startAt="2"/>
            </a:pPr>
            <a:r>
              <a:rPr lang="en-US" dirty="0" smtClean="0">
                <a:latin typeface="Arial Unicode MS" pitchFamily="34" charset="-128"/>
                <a:ea typeface="Arial Unicode MS" pitchFamily="34" charset="-128"/>
                <a:cs typeface="Arial Unicode MS" pitchFamily="34" charset="-128"/>
              </a:rPr>
              <a:t>In existing Act these provisions were applicable to the public company having share capital whereas new bill provides the applicability of these clauses to all kind of companies having share capital.</a:t>
            </a:r>
          </a:p>
          <a:p>
            <a:pPr marL="514350" lvl="0" indent="-514350" algn="just">
              <a:buNone/>
            </a:pPr>
            <a:endParaRPr lang="en-US" dirty="0" smtClean="0">
              <a:latin typeface="Arial Unicode MS" pitchFamily="34" charset="-128"/>
              <a:ea typeface="Arial Unicode MS" pitchFamily="34" charset="-128"/>
              <a:cs typeface="Arial Unicode MS" pitchFamily="34" charset="-128"/>
            </a:endParaRP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17</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sz="quarter" idx="1"/>
          </p:nvPr>
        </p:nvSpPr>
        <p:spPr/>
        <p:txBody>
          <a:bodyPr/>
          <a:lstStyle/>
          <a:p>
            <a:pPr marL="514350" indent="-514350" algn="just">
              <a:buFont typeface="+mj-lt"/>
              <a:buAutoNum type="alphaLcParenR" startAt="4"/>
            </a:pPr>
            <a:r>
              <a:rPr lang="en-US" dirty="0" smtClean="0">
                <a:latin typeface="Arial Unicode MS" pitchFamily="34" charset="-128"/>
                <a:ea typeface="Arial Unicode MS" pitchFamily="34" charset="-128"/>
                <a:cs typeface="Arial Unicode MS" pitchFamily="34" charset="-128"/>
              </a:rPr>
              <a:t>ROC is empowered to initiate action for the removal of name of the company from register, if such declaration has not been filed with the Registrar within 180 days from the date of incorporation and</a:t>
            </a:r>
          </a:p>
          <a:p>
            <a:pPr marL="514350" indent="-514350" algn="just">
              <a:buFont typeface="+mj-lt"/>
              <a:buAutoNum type="alphaLcParenR" startAt="4"/>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lphaLcParenR" startAt="4"/>
            </a:pPr>
            <a:r>
              <a:rPr lang="en-US" dirty="0" smtClean="0">
                <a:latin typeface="Arial Unicode MS" pitchFamily="34" charset="-128"/>
                <a:ea typeface="Arial Unicode MS" pitchFamily="34" charset="-128"/>
                <a:cs typeface="Arial Unicode MS" pitchFamily="34" charset="-128"/>
              </a:rPr>
              <a:t> Registrar has reasonable cause to believe that company is not carrying on any business.</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18</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762000"/>
          </a:xfrm>
        </p:spPr>
        <p:txBody>
          <a:bodyPr>
            <a:normAutofit/>
          </a:bodyPr>
          <a:lstStyle/>
          <a:p>
            <a:r>
              <a:rPr lang="en-US" sz="3600" b="1" dirty="0" smtClean="0"/>
              <a:t>MAXIMUM NUMBER OF DIRECTORS</a:t>
            </a:r>
            <a:endParaRPr lang="en-US" sz="3600" dirty="0"/>
          </a:p>
        </p:txBody>
      </p:sp>
      <p:sp>
        <p:nvSpPr>
          <p:cNvPr id="3" name="Content Placeholder 2"/>
          <p:cNvSpPr>
            <a:spLocks noGrp="1"/>
          </p:cNvSpPr>
          <p:nvPr>
            <p:ph sz="quarter" idx="1"/>
          </p:nvPr>
        </p:nvSpPr>
        <p:spPr/>
        <p:txBody>
          <a:bodyPr>
            <a:normAutofit fontScale="77500" lnSpcReduction="20000"/>
          </a:bodyPr>
          <a:lstStyle/>
          <a:p>
            <a:pPr marL="514350" indent="-514350" algn="just">
              <a:buFont typeface="+mj-lt"/>
              <a:buAutoNum type="arabicParenR"/>
            </a:pPr>
            <a:r>
              <a:rPr lang="en-US" dirty="0" smtClean="0">
                <a:latin typeface="Arial Unicode MS" pitchFamily="34" charset="-128"/>
                <a:ea typeface="Arial Unicode MS" pitchFamily="34" charset="-128"/>
                <a:cs typeface="Arial Unicode MS" pitchFamily="34" charset="-128"/>
              </a:rPr>
              <a:t>The maximum directors a company can have 15, if company wants to appoint more than 15, company can appoint after passing Special Resolution.</a:t>
            </a:r>
          </a:p>
          <a:p>
            <a:pPr marL="514350" indent="-514350" algn="just">
              <a:buFont typeface="+mj-lt"/>
              <a:buAutoNum type="arabicParenR"/>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rabicParenR"/>
            </a:pPr>
            <a:r>
              <a:rPr lang="en-US" dirty="0" smtClean="0">
                <a:latin typeface="Arial Unicode MS" pitchFamily="34" charset="-128"/>
                <a:ea typeface="Arial Unicode MS" pitchFamily="34" charset="-128"/>
                <a:cs typeface="Arial Unicode MS" pitchFamily="34" charset="-128"/>
              </a:rPr>
              <a:t>whereas in existing Act company need the approval for increase in Directorship from Central Government.  </a:t>
            </a:r>
          </a:p>
          <a:p>
            <a:pPr marL="514350" indent="-514350" algn="just">
              <a:buFont typeface="+mj-lt"/>
              <a:buAutoNum type="arabicParenR"/>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rabicParenR"/>
            </a:pPr>
            <a:r>
              <a:rPr lang="en-US" dirty="0" smtClean="0">
                <a:latin typeface="Arial Unicode MS" pitchFamily="34" charset="-128"/>
                <a:ea typeface="Arial Unicode MS" pitchFamily="34" charset="-128"/>
                <a:cs typeface="Arial Unicode MS" pitchFamily="34" charset="-128"/>
              </a:rPr>
              <a:t>Every company shall have at least one director who has stayed in India for less than 182 days in previous calendar year.</a:t>
            </a:r>
          </a:p>
          <a:p>
            <a:pPr marL="514350" indent="-514350" algn="just">
              <a:buFont typeface="+mj-lt"/>
              <a:buAutoNum type="arabicParenR"/>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rabicParenR"/>
            </a:pPr>
            <a:r>
              <a:rPr lang="en-US" dirty="0" smtClean="0">
                <a:latin typeface="Arial Unicode MS" pitchFamily="34" charset="-128"/>
                <a:ea typeface="Arial Unicode MS" pitchFamily="34" charset="-128"/>
                <a:cs typeface="Arial Unicode MS" pitchFamily="34" charset="-128"/>
              </a:rPr>
              <a:t>That the class or classes of the company as may be prescribed shall be at least one woman Director.</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19</a:t>
            </a:fld>
            <a:endParaRPr lang="en-US"/>
          </a:p>
        </p:txBody>
      </p:sp>
      <p:sp>
        <p:nvSpPr>
          <p:cNvPr id="5" name="Footer Placeholder 4"/>
          <p:cNvSpPr>
            <a:spLocks noGrp="1"/>
          </p:cNvSpPr>
          <p:nvPr>
            <p:ph type="ftr" sz="quarter" idx="11"/>
          </p:nvPr>
        </p:nvSpPr>
        <p:spPr>
          <a:xfrm>
            <a:off x="609600" y="6248206"/>
            <a:ext cx="8077200" cy="365125"/>
          </a:xfrm>
        </p:spPr>
        <p:txBody>
          <a:bodyPr/>
          <a:lstStyle/>
          <a:p>
            <a:r>
              <a:rPr lang="en-US" dirty="0" smtClean="0"/>
              <a:t>SAXENA &amp; SAXENA</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normAutofit fontScale="90000"/>
          </a:bodyPr>
          <a:lstStyle/>
          <a:p>
            <a:r>
              <a:rPr lang="en-US" b="1" dirty="0" smtClean="0">
                <a:latin typeface="Arial Unicode MS" pitchFamily="34" charset="-128"/>
                <a:ea typeface="Arial Unicode MS" pitchFamily="34" charset="-128"/>
                <a:cs typeface="Arial Unicode MS" pitchFamily="34" charset="-128"/>
              </a:rPr>
              <a:t>INTRODUCTION</a:t>
            </a:r>
            <a:r>
              <a:rPr lang="en-US" dirty="0" smtClean="0">
                <a:latin typeface="Arial Unicode MS" pitchFamily="34" charset="-128"/>
                <a:ea typeface="Arial Unicode MS" pitchFamily="34" charset="-128"/>
                <a:cs typeface="Arial Unicode MS" pitchFamily="34" charset="-128"/>
              </a:rPr>
              <a:t/>
            </a:r>
            <a:br>
              <a:rPr lang="en-US" dirty="0" smtClean="0">
                <a:latin typeface="Arial Unicode MS" pitchFamily="34" charset="-128"/>
                <a:ea typeface="Arial Unicode MS" pitchFamily="34" charset="-128"/>
                <a:cs typeface="Arial Unicode MS" pitchFamily="34" charset="-128"/>
              </a:rPr>
            </a:br>
            <a:endParaRPr lang="en-US" dirty="0">
              <a:latin typeface="Arial Unicode MS" pitchFamily="34" charset="-128"/>
              <a:ea typeface="Arial Unicode MS" pitchFamily="34" charset="-128"/>
              <a:cs typeface="Arial Unicode MS" pitchFamily="34" charset="-128"/>
            </a:endParaRPr>
          </a:p>
        </p:txBody>
      </p:sp>
      <p:sp>
        <p:nvSpPr>
          <p:cNvPr id="3" name="Content Placeholder 2"/>
          <p:cNvSpPr>
            <a:spLocks noGrp="1"/>
          </p:cNvSpPr>
          <p:nvPr>
            <p:ph sz="quarter" idx="1"/>
          </p:nvPr>
        </p:nvSpPr>
        <p:spPr>
          <a:xfrm>
            <a:off x="457200" y="1600200"/>
            <a:ext cx="8458200" cy="5257800"/>
          </a:xfrm>
        </p:spPr>
        <p:txBody>
          <a:bodyPr>
            <a:normAutofit fontScale="85000" lnSpcReduction="20000"/>
          </a:bodyPr>
          <a:lstStyle/>
          <a:p>
            <a:pPr algn="just"/>
            <a:r>
              <a:rPr lang="en-US" dirty="0" smtClean="0">
                <a:latin typeface="Arial Unicode MS" pitchFamily="34" charset="-128"/>
                <a:ea typeface="Arial Unicode MS" pitchFamily="34" charset="-128"/>
                <a:cs typeface="Arial Unicode MS" pitchFamily="34" charset="-128"/>
              </a:rPr>
              <a:t>The company bill 2011 is originally bill 2009 which was presented before the Parliament on 3</a:t>
            </a:r>
            <a:r>
              <a:rPr lang="en-US" baseline="30000" dirty="0" smtClean="0">
                <a:latin typeface="Arial Unicode MS" pitchFamily="34" charset="-128"/>
                <a:ea typeface="Arial Unicode MS" pitchFamily="34" charset="-128"/>
                <a:cs typeface="Arial Unicode MS" pitchFamily="34" charset="-128"/>
              </a:rPr>
              <a:t>rd</a:t>
            </a:r>
            <a:r>
              <a:rPr lang="en-US" dirty="0" smtClean="0">
                <a:latin typeface="Arial Unicode MS" pitchFamily="34" charset="-128"/>
                <a:ea typeface="Arial Unicode MS" pitchFamily="34" charset="-128"/>
                <a:cs typeface="Arial Unicode MS" pitchFamily="34" charset="-128"/>
              </a:rPr>
              <a:t> August 2009.</a:t>
            </a:r>
          </a:p>
          <a:p>
            <a:pPr algn="just">
              <a:buNone/>
            </a:pPr>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The bill was referred to Parliament Standing Committee and Committee submitted its report on 31</a:t>
            </a:r>
            <a:r>
              <a:rPr lang="en-US" baseline="30000" dirty="0" smtClean="0">
                <a:latin typeface="Arial Unicode MS" pitchFamily="34" charset="-128"/>
                <a:ea typeface="Arial Unicode MS" pitchFamily="34" charset="-128"/>
                <a:cs typeface="Arial Unicode MS" pitchFamily="34" charset="-128"/>
              </a:rPr>
              <a:t>st</a:t>
            </a:r>
            <a:r>
              <a:rPr lang="en-US" dirty="0" smtClean="0">
                <a:latin typeface="Arial Unicode MS" pitchFamily="34" charset="-128"/>
                <a:ea typeface="Arial Unicode MS" pitchFamily="34" charset="-128"/>
                <a:cs typeface="Arial Unicode MS" pitchFamily="34" charset="-128"/>
              </a:rPr>
              <a:t> August 2010.</a:t>
            </a:r>
          </a:p>
          <a:p>
            <a:pPr algn="just">
              <a:buNone/>
            </a:pPr>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Thereafter Central Government accepted, in general, the recommendations of Standing Committee,  Parliament Standing Committee and also suggestions of stake holders.  </a:t>
            </a:r>
          </a:p>
          <a:p>
            <a:pPr algn="just">
              <a:buNone/>
            </a:pPr>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Considering the large volume of the suggestions, Government decided to withdraw the Company Bill 2009 and introduced the fresh Bill 2011.</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r>
              <a:rPr lang="en-US" sz="3600" b="1" dirty="0" smtClean="0"/>
              <a:t>CRUCIAL ISSUES OF THE BILL </a:t>
            </a:r>
            <a:br>
              <a:rPr lang="en-US" sz="3600" b="1" dirty="0" smtClean="0"/>
            </a:br>
            <a:r>
              <a:rPr lang="en-US" sz="3200" b="1" dirty="0" smtClean="0"/>
              <a:t>(Only Selected Clauses) </a:t>
            </a:r>
            <a:r>
              <a:rPr lang="en-US" dirty="0" smtClean="0"/>
              <a:t/>
            </a:r>
            <a:br>
              <a:rPr lang="en-US" dirty="0" smtClean="0"/>
            </a:br>
            <a:endParaRPr lang="en-US" dirty="0"/>
          </a:p>
        </p:txBody>
      </p:sp>
      <p:sp>
        <p:nvSpPr>
          <p:cNvPr id="3" name="Content Placeholder 2"/>
          <p:cNvSpPr>
            <a:spLocks noGrp="1"/>
          </p:cNvSpPr>
          <p:nvPr>
            <p:ph sz="quarter" idx="1"/>
          </p:nvPr>
        </p:nvSpPr>
        <p:spPr>
          <a:xfrm>
            <a:off x="457200" y="1676400"/>
            <a:ext cx="8229600" cy="4800600"/>
          </a:xfrm>
        </p:spPr>
        <p:txBody>
          <a:bodyPr>
            <a:noAutofit/>
          </a:bodyPr>
          <a:lstStyle/>
          <a:p>
            <a:pPr algn="just">
              <a:buNone/>
            </a:pPr>
            <a:r>
              <a:rPr lang="en-US" sz="2600" b="1" dirty="0" smtClean="0"/>
              <a:t>C.	 RESTRICTIONS ON ALTERATION OF OBJECT CLAUSE    </a:t>
            </a:r>
          </a:p>
          <a:p>
            <a:pPr algn="just">
              <a:buNone/>
            </a:pPr>
            <a:r>
              <a:rPr lang="en-US" sz="2600" b="1" dirty="0" smtClean="0"/>
              <a:t>     (CLAUSE 13)</a:t>
            </a:r>
          </a:p>
          <a:p>
            <a:pPr algn="just">
              <a:buNone/>
            </a:pPr>
            <a:endParaRPr lang="en-US" sz="800" dirty="0" smtClean="0">
              <a:latin typeface="Arial Unicode MS" pitchFamily="34" charset="-128"/>
              <a:ea typeface="Arial Unicode MS" pitchFamily="34" charset="-128"/>
              <a:cs typeface="Arial Unicode MS" pitchFamily="34" charset="-128"/>
            </a:endParaRPr>
          </a:p>
          <a:p>
            <a:pPr algn="just"/>
            <a:r>
              <a:rPr lang="en-US" sz="2300" dirty="0" smtClean="0">
                <a:latin typeface="Arial Unicode MS" pitchFamily="34" charset="-128"/>
                <a:ea typeface="Arial Unicode MS" pitchFamily="34" charset="-128"/>
                <a:cs typeface="Arial Unicode MS" pitchFamily="34" charset="-128"/>
              </a:rPr>
              <a:t>In present Companies Act object clause can be altered by passing special resolution and following prescribed Form-23 with Registrar of Companies and no other approval is required.</a:t>
            </a:r>
          </a:p>
          <a:p>
            <a:pPr algn="just">
              <a:buNone/>
            </a:pPr>
            <a:endParaRPr lang="en-US" sz="900" dirty="0" smtClean="0">
              <a:latin typeface="Arial Unicode MS" pitchFamily="34" charset="-128"/>
              <a:ea typeface="Arial Unicode MS" pitchFamily="34" charset="-128"/>
              <a:cs typeface="Arial Unicode MS" pitchFamily="34" charset="-128"/>
            </a:endParaRPr>
          </a:p>
          <a:p>
            <a:pPr algn="just"/>
            <a:r>
              <a:rPr lang="en-US" sz="2300" dirty="0" smtClean="0">
                <a:latin typeface="Arial Unicode MS" pitchFamily="34" charset="-128"/>
                <a:ea typeface="Arial Unicode MS" pitchFamily="34" charset="-128"/>
                <a:cs typeface="Arial Unicode MS" pitchFamily="34" charset="-128"/>
              </a:rPr>
              <a:t>However new bill provides in Clause 13 where company has raised the money from public through prospectus and still has unutilized amount out of the money so raised, such company</a:t>
            </a:r>
          </a:p>
          <a:p>
            <a:pPr algn="just">
              <a:buNone/>
            </a:pPr>
            <a:endParaRPr lang="en-US" sz="800" dirty="0" smtClean="0">
              <a:latin typeface="Arial Unicode MS" pitchFamily="34" charset="-128"/>
              <a:ea typeface="Arial Unicode MS" pitchFamily="34" charset="-128"/>
              <a:cs typeface="Arial Unicode MS" pitchFamily="34" charset="-128"/>
            </a:endParaRPr>
          </a:p>
          <a:p>
            <a:pPr algn="just"/>
            <a:r>
              <a:rPr lang="en-US" sz="2300" dirty="0" smtClean="0">
                <a:latin typeface="Arial Unicode MS" pitchFamily="34" charset="-128"/>
                <a:ea typeface="Arial Unicode MS" pitchFamily="34" charset="-128"/>
                <a:cs typeface="Arial Unicode MS" pitchFamily="34" charset="-128"/>
              </a:rPr>
              <a:t>shall not change its object unless :</a:t>
            </a:r>
          </a:p>
          <a:p>
            <a:pPr lvl="1" algn="just">
              <a:buNone/>
            </a:pPr>
            <a:endParaRPr lang="en-US" sz="2000" dirty="0" smtClean="0">
              <a:latin typeface="Arial Unicode MS" pitchFamily="34" charset="-128"/>
              <a:ea typeface="Arial Unicode MS" pitchFamily="34" charset="-128"/>
              <a:cs typeface="Arial Unicode MS" pitchFamily="34" charset="-128"/>
            </a:endParaRPr>
          </a:p>
          <a:p>
            <a:pPr algn="just">
              <a:buNone/>
            </a:pPr>
            <a:endParaRPr lang="en-US" sz="2300" dirty="0" smtClean="0">
              <a:latin typeface="Arial Unicode MS" pitchFamily="34" charset="-128"/>
              <a:ea typeface="Arial Unicode MS" pitchFamily="34" charset="-128"/>
              <a:cs typeface="Arial Unicode MS" pitchFamily="34" charset="-128"/>
            </a:endParaRPr>
          </a:p>
          <a:p>
            <a:pPr algn="just"/>
            <a:endParaRPr lang="en-US" sz="23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20</a:t>
            </a:fld>
            <a:endParaRPr lang="en-US"/>
          </a:p>
        </p:txBody>
      </p:sp>
      <p:sp>
        <p:nvSpPr>
          <p:cNvPr id="5" name="Footer Placeholder 4"/>
          <p:cNvSpPr>
            <a:spLocks noGrp="1"/>
          </p:cNvSpPr>
          <p:nvPr>
            <p:ph type="ftr" sz="quarter" idx="11"/>
          </p:nvPr>
        </p:nvSpPr>
        <p:spPr>
          <a:xfrm>
            <a:off x="609600" y="6248206"/>
            <a:ext cx="83820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sz="quarter" idx="1"/>
          </p:nvPr>
        </p:nvSpPr>
        <p:spPr>
          <a:xfrm>
            <a:off x="0" y="1676400"/>
            <a:ext cx="8610600" cy="5181600"/>
          </a:xfrm>
        </p:spPr>
        <p:txBody>
          <a:bodyPr>
            <a:noAutofit/>
          </a:bodyPr>
          <a:lstStyle/>
          <a:p>
            <a:pPr marL="514350" indent="-514350" algn="just">
              <a:buFont typeface="+mj-lt"/>
              <a:buAutoNum type="alphaLcParenR"/>
            </a:pPr>
            <a:r>
              <a:rPr lang="en-US" sz="2200" dirty="0" smtClean="0">
                <a:latin typeface="Arial Unicode MS" pitchFamily="34" charset="-128"/>
                <a:ea typeface="Arial Unicode MS" pitchFamily="34" charset="-128"/>
                <a:cs typeface="Arial Unicode MS" pitchFamily="34" charset="-128"/>
              </a:rPr>
              <a:t>Special Resolution is passed</a:t>
            </a:r>
          </a:p>
          <a:p>
            <a:pPr marL="514350" indent="-514350" algn="just">
              <a:buFont typeface="+mj-lt"/>
              <a:buAutoNum type="alphaLcParenR"/>
            </a:pPr>
            <a:endParaRPr lang="en-US" sz="900" dirty="0" smtClean="0">
              <a:latin typeface="Arial Unicode MS" pitchFamily="34" charset="-128"/>
              <a:ea typeface="Arial Unicode MS" pitchFamily="34" charset="-128"/>
              <a:cs typeface="Arial Unicode MS" pitchFamily="34" charset="-128"/>
            </a:endParaRPr>
          </a:p>
          <a:p>
            <a:pPr marL="514350" indent="-514350" algn="just">
              <a:buFont typeface="+mj-lt"/>
              <a:buAutoNum type="alphaLcParenR"/>
            </a:pPr>
            <a:r>
              <a:rPr lang="en-US" sz="2200" dirty="0" smtClean="0">
                <a:latin typeface="Arial Unicode MS" pitchFamily="34" charset="-128"/>
                <a:ea typeface="Arial Unicode MS" pitchFamily="34" charset="-128"/>
                <a:cs typeface="Arial Unicode MS" pitchFamily="34" charset="-128"/>
              </a:rPr>
              <a:t>Details, as may be prescribed by the notice in respect of resolution to the shareholders, shall also be published in news paper of English  and of  vernacular language in the city where registered office is  situated.</a:t>
            </a:r>
          </a:p>
          <a:p>
            <a:pPr marL="514350" indent="-514350" algn="just">
              <a:buFont typeface="+mj-lt"/>
              <a:buAutoNum type="alphaLcParenR"/>
            </a:pPr>
            <a:endParaRPr lang="en-US" sz="800" dirty="0" smtClean="0">
              <a:latin typeface="Arial Unicode MS" pitchFamily="34" charset="-128"/>
              <a:ea typeface="Arial Unicode MS" pitchFamily="34" charset="-128"/>
              <a:cs typeface="Arial Unicode MS" pitchFamily="34" charset="-128"/>
            </a:endParaRPr>
          </a:p>
          <a:p>
            <a:pPr marL="514350" indent="-514350" algn="just">
              <a:buFont typeface="+mj-lt"/>
              <a:buAutoNum type="alphaLcParenR"/>
            </a:pPr>
            <a:r>
              <a:rPr lang="en-US" sz="2200" dirty="0" smtClean="0">
                <a:latin typeface="Arial Unicode MS" pitchFamily="34" charset="-128"/>
                <a:ea typeface="Arial Unicode MS" pitchFamily="34" charset="-128"/>
                <a:cs typeface="Arial Unicode MS" pitchFamily="34" charset="-128"/>
              </a:rPr>
              <a:t>Also placed on the website of the company undertaking clearly mentioning the justification of such alteration.</a:t>
            </a:r>
          </a:p>
          <a:p>
            <a:pPr marL="514350" indent="-514350" algn="just">
              <a:buNone/>
            </a:pPr>
            <a:endParaRPr lang="en-US" sz="800" dirty="0" smtClean="0">
              <a:latin typeface="Arial Unicode MS" pitchFamily="34" charset="-128"/>
              <a:ea typeface="Arial Unicode MS" pitchFamily="34" charset="-128"/>
              <a:cs typeface="Arial Unicode MS" pitchFamily="34" charset="-128"/>
            </a:endParaRPr>
          </a:p>
          <a:p>
            <a:pPr algn="just"/>
            <a:r>
              <a:rPr lang="en-US" sz="2200" dirty="0" smtClean="0">
                <a:latin typeface="Arial Unicode MS" pitchFamily="34" charset="-128"/>
                <a:ea typeface="Arial Unicode MS" pitchFamily="34" charset="-128"/>
                <a:cs typeface="Arial Unicode MS" pitchFamily="34" charset="-128"/>
              </a:rPr>
              <a:t>The dissenting shareholders shall be given an opportunity to exit by the promoters and shareholders having control in accordance with the regulations specified by SEBI.</a:t>
            </a:r>
          </a:p>
          <a:p>
            <a:pPr algn="just"/>
            <a:endParaRPr lang="en-US" sz="20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21</a:t>
            </a:fld>
            <a:endParaRPr lang="en-US"/>
          </a:p>
        </p:txBody>
      </p:sp>
      <p:sp>
        <p:nvSpPr>
          <p:cNvPr id="5" name="Footer Placeholder 4"/>
          <p:cNvSpPr>
            <a:spLocks noGrp="1"/>
          </p:cNvSpPr>
          <p:nvPr>
            <p:ph type="ftr" sz="quarter" idx="11"/>
          </p:nvPr>
        </p:nvSpPr>
        <p:spPr>
          <a:xfrm>
            <a:off x="609600" y="6248206"/>
            <a:ext cx="80772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noAutofit/>
          </a:bodyPr>
          <a:lstStyle/>
          <a:p>
            <a:r>
              <a:rPr lang="en-US" sz="3600" b="1" dirty="0" smtClean="0"/>
              <a:t>CRUCIAL ISSUES OF THE BILL </a:t>
            </a:r>
            <a:br>
              <a:rPr lang="en-US" sz="3600" b="1" dirty="0" smtClean="0"/>
            </a:br>
            <a:r>
              <a:rPr lang="en-US" sz="3200" b="1" dirty="0" smtClean="0"/>
              <a:t>(Only Selected Clauses) </a:t>
            </a:r>
            <a:r>
              <a:rPr lang="en-US" sz="3600" dirty="0" smtClean="0"/>
              <a:t/>
            </a:r>
            <a:br>
              <a:rPr lang="en-US" sz="3600" dirty="0" smtClean="0"/>
            </a:br>
            <a:endParaRPr lang="en-US" sz="3600" dirty="0"/>
          </a:p>
        </p:txBody>
      </p:sp>
      <p:sp>
        <p:nvSpPr>
          <p:cNvPr id="3" name="Content Placeholder 2"/>
          <p:cNvSpPr>
            <a:spLocks noGrp="1"/>
          </p:cNvSpPr>
          <p:nvPr>
            <p:ph sz="quarter" idx="1"/>
          </p:nvPr>
        </p:nvSpPr>
        <p:spPr>
          <a:xfrm>
            <a:off x="612648" y="1905000"/>
            <a:ext cx="8153400" cy="4191000"/>
          </a:xfrm>
        </p:spPr>
        <p:txBody>
          <a:bodyPr/>
          <a:lstStyle/>
          <a:p>
            <a:pPr marL="0" indent="0" algn="just">
              <a:buNone/>
            </a:pPr>
            <a:r>
              <a:rPr lang="en-US" sz="3200" b="1" dirty="0" smtClean="0"/>
              <a:t>D. CLASS ACTION IN CASE OF MIS-LEADING PROSPECTUS (CLAUSE 37)</a:t>
            </a:r>
            <a:endParaRPr lang="en-US" dirty="0" smtClean="0">
              <a:latin typeface="Arial Unicode MS" pitchFamily="34" charset="-128"/>
              <a:ea typeface="Arial Unicode MS" pitchFamily="34" charset="-128"/>
              <a:cs typeface="Arial Unicode MS" pitchFamily="34" charset="-128"/>
            </a:endParaRP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Suit can be filed or any other action may be taken by affected person by misleading prospectus for any untrue and misleading statement, inclusion and non-inclusion of which is likely to mislead any person. </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22</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CRUCIAL ISSUES OF THE BILL </a:t>
            </a:r>
            <a:br>
              <a:rPr lang="en-US" b="1" dirty="0" smtClean="0"/>
            </a:br>
            <a:r>
              <a:rPr lang="en-US" sz="4000" b="1" dirty="0" smtClean="0"/>
              <a:t>(Only Selected Clauses) </a:t>
            </a:r>
            <a:endParaRPr lang="en-US" dirty="0"/>
          </a:p>
        </p:txBody>
      </p:sp>
      <p:sp>
        <p:nvSpPr>
          <p:cNvPr id="3" name="Content Placeholder 2"/>
          <p:cNvSpPr>
            <a:spLocks noGrp="1"/>
          </p:cNvSpPr>
          <p:nvPr>
            <p:ph sz="quarter" idx="1"/>
          </p:nvPr>
        </p:nvSpPr>
        <p:spPr/>
        <p:txBody>
          <a:bodyPr>
            <a:normAutofit fontScale="62500" lnSpcReduction="20000"/>
          </a:bodyPr>
          <a:lstStyle/>
          <a:p>
            <a:pPr marL="465138" indent="-465138" algn="just">
              <a:buNone/>
            </a:pPr>
            <a:r>
              <a:rPr lang="en-US" sz="3200" b="1" dirty="0" smtClean="0">
                <a:latin typeface="Arial Unicode MS" pitchFamily="34" charset="-128"/>
                <a:ea typeface="Arial Unicode MS" pitchFamily="34" charset="-128"/>
                <a:cs typeface="Arial Unicode MS" pitchFamily="34" charset="-128"/>
              </a:rPr>
              <a:t>E. PERSONAL LIABILITIES IN CASE OF MIS-LEADING INFORMATION (CLAUSE 35)</a:t>
            </a:r>
          </a:p>
          <a:p>
            <a:pPr marL="0" indent="0" algn="just">
              <a:buNone/>
            </a:pPr>
            <a:endParaRPr lang="en-US" b="1" dirty="0" smtClean="0">
              <a:latin typeface="Arial Unicode MS" pitchFamily="34" charset="-128"/>
              <a:ea typeface="Arial Unicode MS" pitchFamily="34" charset="-128"/>
              <a:cs typeface="Arial Unicode MS" pitchFamily="34" charset="-128"/>
            </a:endParaRPr>
          </a:p>
          <a:p>
            <a:pPr marL="0" indent="0" algn="just">
              <a:buNone/>
            </a:pPr>
            <a:r>
              <a:rPr lang="en-US" sz="3200" dirty="0" smtClean="0">
                <a:latin typeface="Arial Unicode MS" pitchFamily="34" charset="-128"/>
                <a:ea typeface="Arial Unicode MS" pitchFamily="34" charset="-128"/>
                <a:cs typeface="Arial Unicode MS" pitchFamily="34" charset="-128"/>
              </a:rPr>
              <a:t>Where the person has subscribed for security of a company acting on any statement included in  any manner in the prospectus which is </a:t>
            </a:r>
            <a:r>
              <a:rPr lang="en-US" sz="3200" dirty="0" err="1" smtClean="0">
                <a:latin typeface="Arial Unicode MS" pitchFamily="34" charset="-128"/>
                <a:ea typeface="Arial Unicode MS" pitchFamily="34" charset="-128"/>
                <a:cs typeface="Arial Unicode MS" pitchFamily="34" charset="-128"/>
              </a:rPr>
              <a:t>mis</a:t>
            </a:r>
            <a:r>
              <a:rPr lang="en-US" sz="3200" dirty="0" smtClean="0">
                <a:latin typeface="Arial Unicode MS" pitchFamily="34" charset="-128"/>
                <a:ea typeface="Arial Unicode MS" pitchFamily="34" charset="-128"/>
                <a:cs typeface="Arial Unicode MS" pitchFamily="34" charset="-128"/>
              </a:rPr>
              <a:t>-leading and such person has sustained any loss or damage </a:t>
            </a:r>
          </a:p>
          <a:p>
            <a:pPr marL="0" indent="0" algn="just">
              <a:buNone/>
            </a:pPr>
            <a:endParaRPr lang="en-US" sz="3200" dirty="0" smtClean="0">
              <a:latin typeface="Arial Unicode MS" pitchFamily="34" charset="-128"/>
              <a:ea typeface="Arial Unicode MS" pitchFamily="34" charset="-128"/>
              <a:cs typeface="Arial Unicode MS" pitchFamily="34" charset="-128"/>
            </a:endParaRPr>
          </a:p>
          <a:p>
            <a:pPr marL="0" indent="0" algn="just">
              <a:buNone/>
            </a:pPr>
            <a:r>
              <a:rPr lang="en-US" sz="3200" dirty="0" smtClean="0">
                <a:latin typeface="Arial Unicode MS" pitchFamily="34" charset="-128"/>
                <a:ea typeface="Arial Unicode MS" pitchFamily="34" charset="-128"/>
                <a:cs typeface="Arial Unicode MS" pitchFamily="34" charset="-128"/>
              </a:rPr>
              <a:t>Company and or any person who is director, authorize himself to be named in the prospectus as the Director, as the Promoter, as an expert, to be liable for compensation to every such person who sustain such loss.</a:t>
            </a:r>
          </a:p>
          <a:p>
            <a:pPr marL="0" indent="0" algn="just">
              <a:buNone/>
            </a:pPr>
            <a:endParaRPr lang="en-US" sz="3200" dirty="0" smtClean="0">
              <a:latin typeface="Arial Unicode MS" pitchFamily="34" charset="-128"/>
              <a:ea typeface="Arial Unicode MS" pitchFamily="34" charset="-128"/>
              <a:cs typeface="Arial Unicode MS" pitchFamily="34" charset="-128"/>
            </a:endParaRPr>
          </a:p>
          <a:p>
            <a:pPr marL="0" indent="0">
              <a:buNone/>
            </a:pPr>
            <a:r>
              <a:rPr lang="en-US" sz="3200" dirty="0" smtClean="0">
                <a:latin typeface="Arial Unicode MS" pitchFamily="34" charset="-128"/>
                <a:ea typeface="Arial Unicode MS" pitchFamily="34" charset="-128"/>
                <a:cs typeface="Arial Unicode MS" pitchFamily="34" charset="-128"/>
              </a:rPr>
              <a:t>However, no person shall be liable if he satisfied that he withdraw his consent before the issue of prospects and prospects is issued without his consent.</a:t>
            </a:r>
          </a:p>
          <a:p>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23</a:t>
            </a:fld>
            <a:endParaRPr lang="en-US"/>
          </a:p>
        </p:txBody>
      </p:sp>
      <p:sp>
        <p:nvSpPr>
          <p:cNvPr id="5" name="Footer Placeholder 4"/>
          <p:cNvSpPr>
            <a:spLocks noGrp="1"/>
          </p:cNvSpPr>
          <p:nvPr>
            <p:ph type="ftr" sz="quarter" idx="11"/>
          </p:nvPr>
        </p:nvSpPr>
        <p:spPr>
          <a:xfrm>
            <a:off x="609600" y="6248206"/>
            <a:ext cx="80772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838200"/>
          </a:xfrm>
        </p:spPr>
        <p:txBody>
          <a:bodyPr>
            <a:normAutofit fontScale="90000"/>
          </a:bodyPr>
          <a:lstStyle/>
          <a:p>
            <a:r>
              <a:rPr lang="en-US" sz="4000" b="1" dirty="0" smtClean="0"/>
              <a:t>CRUCIAL ISSUES OF THE BILL </a:t>
            </a:r>
            <a:br>
              <a:rPr lang="en-US" sz="4000" b="1" dirty="0" smtClean="0"/>
            </a:br>
            <a:r>
              <a:rPr lang="en-US" sz="3600" b="1" dirty="0" smtClean="0"/>
              <a:t>(Only Selected Clauses) </a:t>
            </a:r>
            <a:r>
              <a:rPr lang="en-US" dirty="0" smtClean="0"/>
              <a:t/>
            </a:r>
            <a:br>
              <a:rPr lang="en-US" dirty="0" smtClean="0"/>
            </a:br>
            <a:endParaRPr lang="en-US" dirty="0"/>
          </a:p>
        </p:txBody>
      </p:sp>
      <p:sp>
        <p:nvSpPr>
          <p:cNvPr id="3" name="Content Placeholder 2"/>
          <p:cNvSpPr>
            <a:spLocks noGrp="1"/>
          </p:cNvSpPr>
          <p:nvPr>
            <p:ph sz="quarter" idx="1"/>
          </p:nvPr>
        </p:nvSpPr>
        <p:spPr>
          <a:xfrm>
            <a:off x="457200" y="1600200"/>
            <a:ext cx="8229600" cy="4525963"/>
          </a:xfrm>
        </p:spPr>
        <p:txBody>
          <a:bodyPr/>
          <a:lstStyle/>
          <a:p>
            <a:pPr marL="0" indent="0" algn="just">
              <a:buNone/>
            </a:pPr>
            <a:r>
              <a:rPr lang="en-US" sz="3200" b="1" dirty="0" smtClean="0"/>
              <a:t>F.	VOTING THROUGH ELECTRONIC MEANS</a:t>
            </a: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b="1" dirty="0" smtClean="0">
                <a:latin typeface="Arial Unicode MS" pitchFamily="34" charset="-128"/>
                <a:ea typeface="Arial Unicode MS" pitchFamily="34" charset="-128"/>
                <a:cs typeface="Arial Unicode MS" pitchFamily="34" charset="-128"/>
              </a:rPr>
              <a:t>          </a:t>
            </a:r>
            <a:r>
              <a:rPr lang="en-US" sz="3200" b="1" dirty="0" smtClean="0">
                <a:latin typeface="Arial Unicode MS" pitchFamily="34" charset="-128"/>
                <a:ea typeface="Arial Unicode MS" pitchFamily="34" charset="-128"/>
                <a:cs typeface="Arial Unicode MS" pitchFamily="34" charset="-128"/>
              </a:rPr>
              <a:t>( Clause 108)</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The Central Government may prescribe the class or classes of companies and manner in which a member may exercise his right to vote by the electronic means.</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24</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r>
              <a:rPr lang="en-US" sz="4000" b="1" dirty="0" smtClean="0"/>
              <a:t>CRUCIAL ISSUES OF THE BILL </a:t>
            </a:r>
            <a:br>
              <a:rPr lang="en-US" sz="4000" b="1" dirty="0" smtClean="0"/>
            </a:br>
            <a:r>
              <a:rPr lang="en-US" sz="3600" b="1" dirty="0" smtClean="0"/>
              <a:t>(Only Selected Clauses) </a:t>
            </a:r>
            <a:r>
              <a:rPr lang="en-US" dirty="0" smtClean="0"/>
              <a:t/>
            </a:r>
            <a:br>
              <a:rPr lang="en-US" dirty="0" smtClean="0"/>
            </a:br>
            <a:endParaRPr lang="en-US" dirty="0"/>
          </a:p>
        </p:txBody>
      </p:sp>
      <p:sp>
        <p:nvSpPr>
          <p:cNvPr id="3" name="Content Placeholder 2"/>
          <p:cNvSpPr>
            <a:spLocks noGrp="1"/>
          </p:cNvSpPr>
          <p:nvPr>
            <p:ph sz="quarter" idx="1"/>
          </p:nvPr>
        </p:nvSpPr>
        <p:spPr>
          <a:xfrm>
            <a:off x="457200" y="1600200"/>
            <a:ext cx="8229600" cy="4525963"/>
          </a:xfrm>
        </p:spPr>
        <p:txBody>
          <a:bodyPr/>
          <a:lstStyle/>
          <a:p>
            <a:pPr marL="465138" indent="-465138" algn="just">
              <a:buNone/>
            </a:pPr>
            <a:r>
              <a:rPr lang="en-US" sz="3200" b="1" dirty="0" smtClean="0"/>
              <a:t>G. FORMATION OF NATIONAL FINANCIAL REPORTING AUTHORITY (CLAUSE 132)</a:t>
            </a:r>
            <a:endParaRPr lang="en-US" dirty="0" smtClean="0">
              <a:latin typeface="Arial Unicode MS" pitchFamily="34" charset="-128"/>
              <a:ea typeface="Arial Unicode MS" pitchFamily="34" charset="-128"/>
              <a:cs typeface="Arial Unicode MS" pitchFamily="34" charset="-128"/>
            </a:endParaRP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The bill proposes to form the National Financial Reporting Authority, it is rather conversion of present existing NACAS, National Advisory Committee on Accounting Standard.</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25</a:t>
            </a:fld>
            <a:endParaRPr lang="en-US"/>
          </a:p>
        </p:txBody>
      </p:sp>
      <p:sp>
        <p:nvSpPr>
          <p:cNvPr id="5" name="Footer Placeholder 4"/>
          <p:cNvSpPr>
            <a:spLocks noGrp="1"/>
          </p:cNvSpPr>
          <p:nvPr>
            <p:ph type="ftr" sz="quarter" idx="11"/>
          </p:nvPr>
        </p:nvSpPr>
        <p:spPr>
          <a:xfrm>
            <a:off x="609600" y="6248206"/>
            <a:ext cx="80010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7620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fontScale="47500" lnSpcReduction="20000"/>
          </a:bodyPr>
          <a:lstStyle/>
          <a:p>
            <a:pPr algn="just">
              <a:buNone/>
            </a:pPr>
            <a:r>
              <a:rPr lang="en-US" sz="4500" b="1" dirty="0" smtClean="0">
                <a:latin typeface="Arial Unicode MS" pitchFamily="34" charset="-128"/>
                <a:ea typeface="Arial Unicode MS" pitchFamily="34" charset="-128"/>
                <a:cs typeface="Arial Unicode MS" pitchFamily="34" charset="-128"/>
              </a:rPr>
              <a:t>SCOPE OF NFRA :-</a:t>
            </a:r>
          </a:p>
          <a:p>
            <a:pPr algn="just">
              <a:buNone/>
            </a:pPr>
            <a:endParaRPr lang="en-US" b="1"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sz="4600" dirty="0" smtClean="0">
                <a:latin typeface="Arial Unicode MS" pitchFamily="34" charset="-128"/>
                <a:ea typeface="Arial Unicode MS" pitchFamily="34" charset="-128"/>
                <a:cs typeface="Arial Unicode MS" pitchFamily="34" charset="-128"/>
              </a:rPr>
              <a:t>To make recommendations to the Central Government on the formulation and laying down of accounting and auditing policies and standards; </a:t>
            </a:r>
          </a:p>
          <a:p>
            <a:pPr marL="514350" indent="-514350" algn="just">
              <a:buFont typeface="+mj-lt"/>
              <a:buAutoNum type="alphaLcParenR"/>
            </a:pPr>
            <a:endParaRPr lang="en-US" sz="4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sz="4600" dirty="0" smtClean="0">
                <a:latin typeface="Arial Unicode MS" pitchFamily="34" charset="-128"/>
                <a:ea typeface="Arial Unicode MS" pitchFamily="34" charset="-128"/>
                <a:cs typeface="Arial Unicode MS" pitchFamily="34" charset="-128"/>
              </a:rPr>
              <a:t>To monitor and enforce the compliances; </a:t>
            </a:r>
          </a:p>
          <a:p>
            <a:pPr marL="514350" indent="-514350" algn="just">
              <a:buFont typeface="+mj-lt"/>
              <a:buAutoNum type="alphaLcParenR"/>
            </a:pPr>
            <a:endParaRPr lang="en-US" sz="4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sz="4600" dirty="0" smtClean="0">
                <a:latin typeface="Arial Unicode MS" pitchFamily="34" charset="-128"/>
                <a:ea typeface="Arial Unicode MS" pitchFamily="34" charset="-128"/>
                <a:cs typeface="Arial Unicode MS" pitchFamily="34" charset="-128"/>
              </a:rPr>
              <a:t>Oversee the quality of service of the professionals;  </a:t>
            </a:r>
          </a:p>
          <a:p>
            <a:pPr marL="514350" indent="-514350" algn="just">
              <a:buFont typeface="+mj-lt"/>
              <a:buAutoNum type="alphaLcParenR"/>
            </a:pPr>
            <a:endParaRPr lang="en-US" sz="4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sz="4600" dirty="0" smtClean="0">
                <a:latin typeface="Arial Unicode MS" pitchFamily="34" charset="-128"/>
                <a:ea typeface="Arial Unicode MS" pitchFamily="34" charset="-128"/>
                <a:cs typeface="Arial Unicode MS" pitchFamily="34" charset="-128"/>
              </a:rPr>
              <a:t>Power to investigate either </a:t>
            </a:r>
            <a:r>
              <a:rPr lang="en-US" sz="4600" dirty="0" err="1" smtClean="0">
                <a:latin typeface="Arial Unicode MS" pitchFamily="34" charset="-128"/>
                <a:ea typeface="Arial Unicode MS" pitchFamily="34" charset="-128"/>
                <a:cs typeface="Arial Unicode MS" pitchFamily="34" charset="-128"/>
              </a:rPr>
              <a:t>suo-moto</a:t>
            </a:r>
            <a:r>
              <a:rPr lang="en-US" sz="4600" dirty="0" smtClean="0">
                <a:latin typeface="Arial Unicode MS" pitchFamily="34" charset="-128"/>
                <a:ea typeface="Arial Unicode MS" pitchFamily="34" charset="-128"/>
                <a:cs typeface="Arial Unicode MS" pitchFamily="34" charset="-128"/>
              </a:rPr>
              <a:t> or reference by the Central Government relating to </a:t>
            </a:r>
            <a:r>
              <a:rPr lang="en-US" sz="4600" dirty="0" err="1" smtClean="0">
                <a:latin typeface="Arial Unicode MS" pitchFamily="34" charset="-128"/>
                <a:ea typeface="Arial Unicode MS" pitchFamily="34" charset="-128"/>
                <a:cs typeface="Arial Unicode MS" pitchFamily="34" charset="-128"/>
              </a:rPr>
              <a:t>mis</a:t>
            </a:r>
            <a:r>
              <a:rPr lang="en-US" sz="4600" dirty="0" smtClean="0">
                <a:latin typeface="Arial Unicode MS" pitchFamily="34" charset="-128"/>
                <a:ea typeface="Arial Unicode MS" pitchFamily="34" charset="-128"/>
                <a:cs typeface="Arial Unicode MS" pitchFamily="34" charset="-128"/>
              </a:rPr>
              <a:t>-conduct by any professional (Chartered Accountant, Company Secretary, cost accountant).  </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26</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fontScale="55000" lnSpcReduction="20000"/>
          </a:bodyPr>
          <a:lstStyle/>
          <a:p>
            <a:pPr algn="just">
              <a:buNone/>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5"/>
            </a:pPr>
            <a:r>
              <a:rPr lang="en-US" sz="3600" dirty="0" smtClean="0">
                <a:latin typeface="Arial Unicode MS" pitchFamily="34" charset="-128"/>
                <a:ea typeface="Arial Unicode MS" pitchFamily="34" charset="-128"/>
                <a:cs typeface="Arial Unicode MS" pitchFamily="34" charset="-128"/>
              </a:rPr>
              <a:t>The authority will have quasi-judicial powers.</a:t>
            </a:r>
          </a:p>
          <a:p>
            <a:pPr marL="514350" lvl="0" indent="-514350" algn="just">
              <a:buFont typeface="+mj-lt"/>
              <a:buAutoNum type="alphaLcParenR" startAt="5"/>
            </a:pPr>
            <a:endParaRPr lang="en-US" sz="3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5"/>
            </a:pPr>
            <a:r>
              <a:rPr lang="en-US" sz="3600" dirty="0" smtClean="0">
                <a:latin typeface="Arial Unicode MS" pitchFamily="34" charset="-128"/>
                <a:ea typeface="Arial Unicode MS" pitchFamily="34" charset="-128"/>
                <a:cs typeface="Arial Unicode MS" pitchFamily="34" charset="-128"/>
              </a:rPr>
              <a:t>Penalties.  In case of individual not less than Rs.1.00 </a:t>
            </a:r>
            <a:r>
              <a:rPr lang="en-US" sz="3600" dirty="0" err="1" smtClean="0">
                <a:latin typeface="Arial Unicode MS" pitchFamily="34" charset="-128"/>
                <a:ea typeface="Arial Unicode MS" pitchFamily="34" charset="-128"/>
                <a:cs typeface="Arial Unicode MS" pitchFamily="34" charset="-128"/>
              </a:rPr>
              <a:t>lac</a:t>
            </a:r>
            <a:r>
              <a:rPr lang="en-US" sz="3600" dirty="0" smtClean="0">
                <a:latin typeface="Arial Unicode MS" pitchFamily="34" charset="-128"/>
                <a:ea typeface="Arial Unicode MS" pitchFamily="34" charset="-128"/>
                <a:cs typeface="Arial Unicode MS" pitchFamily="34" charset="-128"/>
              </a:rPr>
              <a:t> and</a:t>
            </a:r>
          </a:p>
          <a:p>
            <a:pPr marL="514350" lvl="0" indent="-514350" algn="just">
              <a:buFont typeface="+mj-lt"/>
              <a:buAutoNum type="alphaLcParenR" startAt="5"/>
            </a:pPr>
            <a:endParaRPr lang="en-US" sz="3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5"/>
            </a:pPr>
            <a:r>
              <a:rPr lang="en-US" sz="3600" dirty="0" smtClean="0">
                <a:latin typeface="Arial Unicode MS" pitchFamily="34" charset="-128"/>
                <a:ea typeface="Arial Unicode MS" pitchFamily="34" charset="-128"/>
                <a:cs typeface="Arial Unicode MS" pitchFamily="34" charset="-128"/>
              </a:rPr>
              <a:t> in case of firm not less than Rs.10.00 </a:t>
            </a:r>
            <a:r>
              <a:rPr lang="en-US" sz="3600" dirty="0" err="1" smtClean="0">
                <a:latin typeface="Arial Unicode MS" pitchFamily="34" charset="-128"/>
                <a:ea typeface="Arial Unicode MS" pitchFamily="34" charset="-128"/>
                <a:cs typeface="Arial Unicode MS" pitchFamily="34" charset="-128"/>
              </a:rPr>
              <a:t>lacs</a:t>
            </a:r>
            <a:r>
              <a:rPr lang="en-US" sz="3600" dirty="0" smtClean="0">
                <a:latin typeface="Arial Unicode MS" pitchFamily="34" charset="-128"/>
                <a:ea typeface="Arial Unicode MS" pitchFamily="34" charset="-128"/>
                <a:cs typeface="Arial Unicode MS" pitchFamily="34" charset="-128"/>
              </a:rPr>
              <a:t>. </a:t>
            </a:r>
          </a:p>
          <a:p>
            <a:pPr marL="514350" indent="-514350" algn="just">
              <a:buFont typeface="+mj-lt"/>
              <a:buAutoNum type="alphaLcParenR" startAt="5"/>
            </a:pPr>
            <a:endParaRPr lang="en-US" sz="3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5"/>
            </a:pPr>
            <a:r>
              <a:rPr lang="en-US" sz="3600" dirty="0" smtClean="0">
                <a:latin typeface="Arial Unicode MS" pitchFamily="34" charset="-128"/>
                <a:ea typeface="Arial Unicode MS" pitchFamily="34" charset="-128"/>
                <a:cs typeface="Arial Unicode MS" pitchFamily="34" charset="-128"/>
              </a:rPr>
              <a:t>Debarring members for minimum six months to ten years from the profession.</a:t>
            </a:r>
          </a:p>
          <a:p>
            <a:pPr marL="514350" indent="-514350" algn="just">
              <a:buFont typeface="+mj-lt"/>
              <a:buAutoNum type="alphaLcParenR" startAt="5"/>
            </a:pPr>
            <a:endParaRPr lang="en-US" sz="3600"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5"/>
            </a:pPr>
            <a:r>
              <a:rPr lang="en-US" sz="3600" dirty="0" smtClean="0">
                <a:latin typeface="Arial Unicode MS" pitchFamily="34" charset="-128"/>
                <a:ea typeface="Arial Unicode MS" pitchFamily="34" charset="-128"/>
                <a:cs typeface="Arial Unicode MS" pitchFamily="34" charset="-128"/>
              </a:rPr>
              <a:t>Once NFRA has initiated any proceedings, no other institute or any organization shall initiate or conduct any proceedings relating to such matter.</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27</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normAutofit fontScale="90000"/>
          </a:bodyPr>
          <a:lstStyle/>
          <a:p>
            <a:r>
              <a:rPr lang="en-US" b="1" dirty="0" smtClean="0"/>
              <a:t>CRUCIAL ISSUES OF THE BILL </a:t>
            </a:r>
            <a:br>
              <a:rPr lang="en-US" b="1" dirty="0" smtClean="0"/>
            </a:br>
            <a:r>
              <a:rPr lang="en-US" sz="4000" b="1" dirty="0" smtClean="0"/>
              <a:t>(Only Selected Clauses) </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fontScale="32500" lnSpcReduction="20000"/>
          </a:bodyPr>
          <a:lstStyle/>
          <a:p>
            <a:pPr algn="just">
              <a:buNone/>
            </a:pPr>
            <a:r>
              <a:rPr lang="en-US" sz="8000" b="1" dirty="0" smtClean="0"/>
              <a:t>H.  CORPORATE SOCIAL RESPONSIBILITIES       </a:t>
            </a:r>
          </a:p>
          <a:p>
            <a:pPr algn="just">
              <a:buNone/>
            </a:pPr>
            <a:r>
              <a:rPr lang="en-US" sz="8000" b="1" dirty="0" smtClean="0"/>
              <a:t>     (CLAUSE 135)</a:t>
            </a:r>
            <a:endParaRPr lang="en-US" sz="8000" dirty="0" smtClean="0">
              <a:latin typeface="Arial Unicode MS" pitchFamily="34" charset="-128"/>
              <a:ea typeface="Arial Unicode MS" pitchFamily="34" charset="-128"/>
              <a:cs typeface="Arial Unicode MS" pitchFamily="34" charset="-128"/>
            </a:endParaRPr>
          </a:p>
          <a:p>
            <a:pPr algn="just">
              <a:buNone/>
            </a:pPr>
            <a:endParaRPr lang="en-US" dirty="0" smtClean="0">
              <a:latin typeface="Arial Unicode MS" pitchFamily="34" charset="-128"/>
              <a:ea typeface="Arial Unicode MS" pitchFamily="34" charset="-128"/>
              <a:cs typeface="Arial Unicode MS" pitchFamily="34" charset="-128"/>
            </a:endParaRPr>
          </a:p>
          <a:p>
            <a:pPr algn="just">
              <a:buNone/>
            </a:pPr>
            <a:r>
              <a:rPr lang="en-US" sz="5100" dirty="0" smtClean="0">
                <a:latin typeface="Arial Unicode MS" pitchFamily="34" charset="-128"/>
                <a:ea typeface="Arial Unicode MS" pitchFamily="34" charset="-128"/>
                <a:cs typeface="Arial Unicode MS" pitchFamily="34" charset="-128"/>
              </a:rPr>
              <a:t>Every company having :</a:t>
            </a:r>
          </a:p>
          <a:p>
            <a:pPr algn="just">
              <a:buNone/>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Net worth of Rs.500.00 </a:t>
            </a:r>
            <a:r>
              <a:rPr lang="en-US" sz="5500" dirty="0" err="1" smtClean="0">
                <a:latin typeface="Arial Unicode MS" pitchFamily="34" charset="-128"/>
                <a:ea typeface="Arial Unicode MS" pitchFamily="34" charset="-128"/>
                <a:cs typeface="Arial Unicode MS" pitchFamily="34" charset="-128"/>
              </a:rPr>
              <a:t>crores</a:t>
            </a:r>
            <a:r>
              <a:rPr lang="en-US" sz="5500" dirty="0" smtClean="0">
                <a:latin typeface="Arial Unicode MS" pitchFamily="34" charset="-128"/>
                <a:ea typeface="Arial Unicode MS" pitchFamily="34" charset="-128"/>
                <a:cs typeface="Arial Unicode MS" pitchFamily="34" charset="-128"/>
              </a:rPr>
              <a:t> or more or </a:t>
            </a: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Turnover of Rs.1000.00 </a:t>
            </a:r>
            <a:r>
              <a:rPr lang="en-US" sz="5500" dirty="0" err="1" smtClean="0">
                <a:latin typeface="Arial Unicode MS" pitchFamily="34" charset="-128"/>
                <a:ea typeface="Arial Unicode MS" pitchFamily="34" charset="-128"/>
                <a:cs typeface="Arial Unicode MS" pitchFamily="34" charset="-128"/>
              </a:rPr>
              <a:t>crore</a:t>
            </a:r>
            <a:r>
              <a:rPr lang="en-US" sz="5500" dirty="0" smtClean="0">
                <a:latin typeface="Arial Unicode MS" pitchFamily="34" charset="-128"/>
                <a:ea typeface="Arial Unicode MS" pitchFamily="34" charset="-128"/>
                <a:cs typeface="Arial Unicode MS" pitchFamily="34" charset="-128"/>
              </a:rPr>
              <a:t> or more or </a:t>
            </a: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Net profit of Rs.5.00 </a:t>
            </a:r>
            <a:r>
              <a:rPr lang="en-US" sz="5500" dirty="0" err="1" smtClean="0">
                <a:latin typeface="Arial Unicode MS" pitchFamily="34" charset="-128"/>
                <a:ea typeface="Arial Unicode MS" pitchFamily="34" charset="-128"/>
                <a:cs typeface="Arial Unicode MS" pitchFamily="34" charset="-128"/>
              </a:rPr>
              <a:t>crores</a:t>
            </a:r>
            <a:r>
              <a:rPr lang="en-US" sz="5500" dirty="0" smtClean="0">
                <a:latin typeface="Arial Unicode MS" pitchFamily="34" charset="-128"/>
                <a:ea typeface="Arial Unicode MS" pitchFamily="34" charset="-128"/>
                <a:cs typeface="Arial Unicode MS" pitchFamily="34" charset="-128"/>
              </a:rPr>
              <a:t> or more </a:t>
            </a: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Shall spent at least 2% of its average net profit during three immediate financial years for the social responsibilities.  </a:t>
            </a: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Such company shall constitute CSR Committee consisting of three or more directors out of which one shall be independent Director. </a:t>
            </a: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 Composition of CSR Committee shall be disclosed in Board. </a:t>
            </a:r>
          </a:p>
          <a:p>
            <a:pPr marL="514350" indent="-514350" algn="just">
              <a:buFont typeface="+mj-lt"/>
              <a:buAutoNum type="alphaLcParenR"/>
            </a:pPr>
            <a:r>
              <a:rPr lang="en-US" sz="5500" dirty="0" smtClean="0">
                <a:latin typeface="Arial Unicode MS" pitchFamily="34" charset="-128"/>
                <a:ea typeface="Arial Unicode MS" pitchFamily="34" charset="-128"/>
                <a:cs typeface="Arial Unicode MS" pitchFamily="34" charset="-128"/>
              </a:rPr>
              <a:t>In case company does not spent  required fund reasons be disclosed in Director’s Report.</a:t>
            </a:r>
          </a:p>
          <a:p>
            <a:pPr algn="just"/>
            <a:endParaRPr lang="en-US" sz="55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28</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84238"/>
          </a:xfrm>
        </p:spPr>
        <p:txBody>
          <a:bodyPr>
            <a:normAutofit fontScale="90000"/>
          </a:bodyPr>
          <a:lstStyle/>
          <a:p>
            <a:r>
              <a:rPr lang="en-US" sz="4000" b="1" dirty="0" smtClean="0"/>
              <a:t>ISSUE OF SHARES AT DISCOUNT </a:t>
            </a:r>
            <a:br>
              <a:rPr lang="en-US" sz="4000" b="1" dirty="0" smtClean="0"/>
            </a:br>
            <a:r>
              <a:rPr lang="en-US" sz="4000" b="1" dirty="0" smtClean="0"/>
              <a:t>(CLAUSE 53)</a:t>
            </a:r>
            <a:r>
              <a:rPr lang="en-US" dirty="0" smtClean="0"/>
              <a:t/>
            </a:r>
            <a:br>
              <a:rPr lang="en-US" dirty="0" smtClean="0"/>
            </a:br>
            <a:endParaRPr lang="en-US" dirty="0"/>
          </a:p>
        </p:txBody>
      </p:sp>
      <p:sp>
        <p:nvSpPr>
          <p:cNvPr id="3" name="Content Placeholder 2"/>
          <p:cNvSpPr>
            <a:spLocks noGrp="1"/>
          </p:cNvSpPr>
          <p:nvPr>
            <p:ph sz="quarter" idx="1"/>
          </p:nvPr>
        </p:nvSpPr>
        <p:spPr>
          <a:xfrm>
            <a:off x="612648" y="2133600"/>
            <a:ext cx="8153400" cy="3962400"/>
          </a:xfrm>
        </p:spPr>
        <p:txBody>
          <a:bodyPr/>
          <a:lstStyle/>
          <a:p>
            <a:pPr marL="0" indent="0" algn="just">
              <a:buNone/>
            </a:pPr>
            <a:r>
              <a:rPr lang="en-US" dirty="0" smtClean="0">
                <a:latin typeface="Arial Unicode MS" pitchFamily="34" charset="-128"/>
                <a:ea typeface="Arial Unicode MS" pitchFamily="34" charset="-128"/>
                <a:cs typeface="Arial Unicode MS" pitchFamily="34" charset="-128"/>
              </a:rPr>
              <a:t>New Bill specifically provide that company shall not issue shares at discount and  issue of shares at discounted price to be void except  issue of sweat equity shares.</a:t>
            </a: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29</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762000"/>
          </a:xfrm>
        </p:spPr>
        <p:txBody>
          <a:bodyPr>
            <a:normAutofit/>
          </a:bodyPr>
          <a:lstStyle/>
          <a:p>
            <a:r>
              <a:rPr lang="en-US" b="1" dirty="0" smtClean="0"/>
              <a:t>AIM OF THE BILL</a:t>
            </a:r>
            <a:endParaRPr lang="en-US" dirty="0"/>
          </a:p>
        </p:txBody>
      </p:sp>
      <p:sp>
        <p:nvSpPr>
          <p:cNvPr id="3" name="Content Placeholder 2"/>
          <p:cNvSpPr>
            <a:spLocks noGrp="1"/>
          </p:cNvSpPr>
          <p:nvPr>
            <p:ph sz="quarter" idx="1"/>
          </p:nvPr>
        </p:nvSpPr>
        <p:spPr>
          <a:xfrm>
            <a:off x="457200" y="1600200"/>
            <a:ext cx="8382000" cy="5029200"/>
          </a:xfrm>
        </p:spPr>
        <p:txBody>
          <a:bodyPr>
            <a:noAutofit/>
          </a:bodyPr>
          <a:lstStyle/>
          <a:p>
            <a:pPr algn="just">
              <a:buNone/>
            </a:pPr>
            <a:r>
              <a:rPr lang="en-US" sz="2000" b="1" dirty="0" smtClean="0">
                <a:latin typeface="Arial Unicode MS" pitchFamily="34" charset="-128"/>
                <a:ea typeface="Arial Unicode MS" pitchFamily="34" charset="-128"/>
                <a:cs typeface="Arial Unicode MS" pitchFamily="34" charset="-128"/>
              </a:rPr>
              <a:t>The new bill aims to simplify the existing Companies Act by :-</a:t>
            </a:r>
          </a:p>
          <a:p>
            <a:pPr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Revising and modifying the Act in consonance with changing in economy both national and international.</a:t>
            </a:r>
          </a:p>
          <a:p>
            <a:pPr lvl="0"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Delete certain provisions that have become reluctant and re-grouping the scattered provisions to the specific subject.</a:t>
            </a:r>
          </a:p>
          <a:p>
            <a:pPr lvl="0"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Introducing the new provisions in the act relating to the Director’s duty which have been ignored in the existing Act.</a:t>
            </a:r>
          </a:p>
          <a:p>
            <a:pPr lvl="0" algn="just">
              <a:buFont typeface="Wingdings" pitchFamily="2" charset="2"/>
              <a:buChar char="v"/>
            </a:pPr>
            <a:r>
              <a:rPr lang="en-US" sz="2000" dirty="0" err="1" smtClean="0">
                <a:latin typeface="Arial Unicode MS" pitchFamily="34" charset="-128"/>
                <a:ea typeface="Arial Unicode MS" pitchFamily="34" charset="-128"/>
                <a:cs typeface="Arial Unicode MS" pitchFamily="34" charset="-128"/>
              </a:rPr>
              <a:t>Harmonising</a:t>
            </a:r>
            <a:r>
              <a:rPr lang="en-US" sz="2000" dirty="0" smtClean="0">
                <a:latin typeface="Arial Unicode MS" pitchFamily="34" charset="-128"/>
                <a:ea typeface="Arial Unicode MS" pitchFamily="34" charset="-128"/>
                <a:cs typeface="Arial Unicode MS" pitchFamily="34" charset="-128"/>
              </a:rPr>
              <a:t> Company Law with the provision of Security and Exchange Board of India.</a:t>
            </a:r>
          </a:p>
          <a:p>
            <a:pPr lvl="0"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The main focus of the Bill is :</a:t>
            </a:r>
          </a:p>
          <a:p>
            <a:pPr lvl="1"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 Investor’s Protection;</a:t>
            </a:r>
          </a:p>
          <a:p>
            <a:pPr lvl="1"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Corporate governance</a:t>
            </a:r>
          </a:p>
          <a:p>
            <a:pPr lvl="1" algn="just">
              <a:buFont typeface="Wingdings" pitchFamily="2" charset="2"/>
              <a:buChar char="v"/>
            </a:pPr>
            <a:r>
              <a:rPr lang="en-US" sz="2000" dirty="0" smtClean="0">
                <a:latin typeface="Arial Unicode MS" pitchFamily="34" charset="-128"/>
                <a:ea typeface="Arial Unicode MS" pitchFamily="34" charset="-128"/>
                <a:cs typeface="Arial Unicode MS" pitchFamily="34" charset="-128"/>
              </a:rPr>
              <a:t>Corporate Social responsibilities</a:t>
            </a:r>
            <a:endParaRPr lang="en-US" sz="20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84238"/>
          </a:xfrm>
        </p:spPr>
        <p:txBody>
          <a:bodyPr>
            <a:normAutofit/>
          </a:bodyPr>
          <a:lstStyle/>
          <a:p>
            <a:r>
              <a:rPr lang="en-US" sz="3600" b="1" dirty="0" smtClean="0"/>
              <a:t>REGISTRATION OF CHARGES</a:t>
            </a:r>
            <a:endParaRPr lang="en-US" sz="3600" dirty="0"/>
          </a:p>
        </p:txBody>
      </p:sp>
      <p:sp>
        <p:nvSpPr>
          <p:cNvPr id="3" name="Content Placeholder 2"/>
          <p:cNvSpPr>
            <a:spLocks noGrp="1"/>
          </p:cNvSpPr>
          <p:nvPr>
            <p:ph sz="quarter" idx="1"/>
          </p:nvPr>
        </p:nvSpPr>
        <p:spPr>
          <a:xfrm>
            <a:off x="612648" y="2133600"/>
            <a:ext cx="8153400" cy="3962400"/>
          </a:xfrm>
        </p:spPr>
        <p:txBody>
          <a:bodyPr/>
          <a:lstStyle/>
          <a:p>
            <a:pPr marL="0" indent="0" algn="just">
              <a:buNone/>
            </a:pPr>
            <a:r>
              <a:rPr lang="en-US" dirty="0" smtClean="0">
                <a:latin typeface="Arial Unicode MS" pitchFamily="34" charset="-128"/>
                <a:ea typeface="Arial Unicode MS" pitchFamily="34" charset="-128"/>
                <a:cs typeface="Arial Unicode MS" pitchFamily="34" charset="-128"/>
              </a:rPr>
              <a:t>New bill withdraw the exemption from the Registration of the Charges relating to the pledge of movable properties. </a:t>
            </a: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30</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84238"/>
          </a:xfrm>
        </p:spPr>
        <p:txBody>
          <a:bodyPr>
            <a:normAutofit/>
          </a:bodyPr>
          <a:lstStyle/>
          <a:p>
            <a:r>
              <a:rPr lang="en-US" sz="3600" b="1" dirty="0" smtClean="0"/>
              <a:t>ANNUAL GENERAL MEETING</a:t>
            </a:r>
            <a:endParaRPr lang="en-US" sz="3600" dirty="0"/>
          </a:p>
        </p:txBody>
      </p:sp>
      <p:sp>
        <p:nvSpPr>
          <p:cNvPr id="3" name="Content Placeholder 2"/>
          <p:cNvSpPr>
            <a:spLocks noGrp="1"/>
          </p:cNvSpPr>
          <p:nvPr>
            <p:ph sz="quarter" idx="1"/>
          </p:nvPr>
        </p:nvSpPr>
        <p:spPr>
          <a:xfrm>
            <a:off x="612648" y="1752600"/>
            <a:ext cx="8153400" cy="4343400"/>
          </a:xfrm>
        </p:spPr>
        <p:txBody>
          <a:bodyPr>
            <a:normAutofit fontScale="62500" lnSpcReduction="20000"/>
          </a:bodyPr>
          <a:lstStyle/>
          <a:p>
            <a:pPr marL="514350" indent="-514350" algn="just">
              <a:buFont typeface="+mj-lt"/>
              <a:buAutoNum type="arabicParenR"/>
            </a:pPr>
            <a:r>
              <a:rPr lang="en-US" dirty="0" smtClean="0">
                <a:latin typeface="Arial Unicode MS" pitchFamily="34" charset="-128"/>
                <a:ea typeface="Arial Unicode MS" pitchFamily="34" charset="-128"/>
                <a:cs typeface="Arial Unicode MS" pitchFamily="34" charset="-128"/>
              </a:rPr>
              <a:t>OPC not required to hold Annual General Meeting.</a:t>
            </a:r>
          </a:p>
          <a:p>
            <a:pPr marL="514350" indent="-514350" algn="just">
              <a:buNone/>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rabicParenR" startAt="2"/>
            </a:pPr>
            <a:r>
              <a:rPr lang="en-US" dirty="0" smtClean="0">
                <a:latin typeface="Arial Unicode MS" pitchFamily="34" charset="-128"/>
                <a:ea typeface="Arial Unicode MS" pitchFamily="34" charset="-128"/>
                <a:cs typeface="Arial Unicode MS" pitchFamily="34" charset="-128"/>
              </a:rPr>
              <a:t>Signing of the Annual Return.</a:t>
            </a:r>
          </a:p>
          <a:p>
            <a:pPr marL="834390" lvl="1" indent="-514350" algn="just"/>
            <a:r>
              <a:rPr lang="en-US" dirty="0" smtClean="0">
                <a:latin typeface="Arial Unicode MS" pitchFamily="34" charset="-128"/>
                <a:ea typeface="Arial Unicode MS" pitchFamily="34" charset="-128"/>
                <a:cs typeface="Arial Unicode MS" pitchFamily="34" charset="-128"/>
              </a:rPr>
              <a:t>OPC / small company  :  by CS or CS in practice.</a:t>
            </a:r>
          </a:p>
          <a:p>
            <a:pPr marL="834390" lvl="1" indent="-514350" algn="just"/>
            <a:r>
              <a:rPr lang="en-US" dirty="0" smtClean="0">
                <a:latin typeface="Arial Unicode MS" pitchFamily="34" charset="-128"/>
                <a:ea typeface="Arial Unicode MS" pitchFamily="34" charset="-128"/>
                <a:cs typeface="Arial Unicode MS" pitchFamily="34" charset="-128"/>
              </a:rPr>
              <a:t>Listed company	   :  by the Director and CS or CS in practice.</a:t>
            </a:r>
          </a:p>
          <a:p>
            <a:pPr marL="834390" lvl="1" indent="-514350" algn="just"/>
            <a:r>
              <a:rPr lang="en-US" dirty="0" smtClean="0">
                <a:latin typeface="Arial Unicode MS" pitchFamily="34" charset="-128"/>
                <a:ea typeface="Arial Unicode MS" pitchFamily="34" charset="-128"/>
                <a:cs typeface="Arial Unicode MS" pitchFamily="34" charset="-128"/>
              </a:rPr>
              <a:t>Other companies	   :  by the Director and CS or CS in practice.</a:t>
            </a:r>
          </a:p>
          <a:p>
            <a:pPr marL="834390" lvl="1" indent="-514350" algn="just">
              <a:buNone/>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rabicParenR" startAt="3"/>
            </a:pPr>
            <a:r>
              <a:rPr lang="en-US" dirty="0" smtClean="0">
                <a:latin typeface="Arial Unicode MS" pitchFamily="34" charset="-128"/>
                <a:ea typeface="Arial Unicode MS" pitchFamily="34" charset="-128"/>
                <a:cs typeface="Arial Unicode MS" pitchFamily="34" charset="-128"/>
              </a:rPr>
              <a:t>AGM can be held on public holiday but not on national holiday.</a:t>
            </a:r>
          </a:p>
          <a:p>
            <a:pPr marL="514350" indent="-514350" algn="just">
              <a:buFont typeface="+mj-lt"/>
              <a:buAutoNum type="arabicParenR" startAt="3"/>
            </a:pPr>
            <a:endParaRPr lang="en-US" dirty="0" smtClean="0">
              <a:latin typeface="Arial Unicode MS" pitchFamily="34" charset="-128"/>
              <a:ea typeface="Arial Unicode MS" pitchFamily="34" charset="-128"/>
              <a:cs typeface="Arial Unicode MS" pitchFamily="34" charset="-128"/>
            </a:endParaRPr>
          </a:p>
          <a:p>
            <a:pPr marL="514350" indent="-514350" algn="just">
              <a:buFont typeface="+mj-lt"/>
              <a:buAutoNum type="arabicParenR" startAt="3"/>
            </a:pPr>
            <a:r>
              <a:rPr lang="en-US" dirty="0" smtClean="0">
                <a:latin typeface="Arial Unicode MS" pitchFamily="34" charset="-128"/>
                <a:ea typeface="Arial Unicode MS" pitchFamily="34" charset="-128"/>
                <a:cs typeface="Arial Unicode MS" pitchFamily="34" charset="-128"/>
              </a:rPr>
              <a:t>Quorum of the AGM for public company.</a:t>
            </a:r>
          </a:p>
          <a:p>
            <a:pPr marL="834390" lvl="1" indent="-514350" algn="just"/>
            <a:r>
              <a:rPr lang="en-US" dirty="0" smtClean="0">
                <a:latin typeface="Arial Unicode MS" pitchFamily="34" charset="-128"/>
                <a:ea typeface="Arial Unicode MS" pitchFamily="34" charset="-128"/>
                <a:cs typeface="Arial Unicode MS" pitchFamily="34" charset="-128"/>
              </a:rPr>
              <a:t>5 members personally present if total number of members are 1000.</a:t>
            </a:r>
          </a:p>
          <a:p>
            <a:pPr marL="834390" lvl="1" indent="-514350" algn="just"/>
            <a:r>
              <a:rPr lang="en-US" dirty="0" smtClean="0">
                <a:latin typeface="Arial Unicode MS" pitchFamily="34" charset="-128"/>
                <a:ea typeface="Arial Unicode MS" pitchFamily="34" charset="-128"/>
                <a:cs typeface="Arial Unicode MS" pitchFamily="34" charset="-128"/>
              </a:rPr>
              <a:t>15 members personally present, if total number of members are 1000 to 5000.</a:t>
            </a:r>
          </a:p>
          <a:p>
            <a:pPr marL="834390" lvl="1" indent="-514350" algn="just"/>
            <a:r>
              <a:rPr lang="en-US" dirty="0" smtClean="0">
                <a:latin typeface="Arial Unicode MS" pitchFamily="34" charset="-128"/>
                <a:ea typeface="Arial Unicode MS" pitchFamily="34" charset="-128"/>
                <a:cs typeface="Arial Unicode MS" pitchFamily="34" charset="-128"/>
              </a:rPr>
              <a:t>30 members personally present, if total number of members are more than 5000.</a:t>
            </a: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31</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84238"/>
          </a:xfrm>
        </p:spPr>
        <p:txBody>
          <a:bodyPr>
            <a:normAutofit fontScale="90000"/>
          </a:bodyPr>
          <a:lstStyle/>
          <a:p>
            <a:r>
              <a:rPr lang="en-US" sz="3600" b="1" dirty="0" smtClean="0"/>
              <a:t>TAMPERING OF MINUTES {CLAUSE 118(12)}</a:t>
            </a:r>
            <a:endParaRPr lang="en-US" sz="3600" dirty="0"/>
          </a:p>
        </p:txBody>
      </p:sp>
      <p:sp>
        <p:nvSpPr>
          <p:cNvPr id="3" name="Content Placeholder 2"/>
          <p:cNvSpPr>
            <a:spLocks noGrp="1"/>
          </p:cNvSpPr>
          <p:nvPr>
            <p:ph sz="quarter" idx="1"/>
          </p:nvPr>
        </p:nvSpPr>
        <p:spPr>
          <a:xfrm>
            <a:off x="762000" y="1752600"/>
            <a:ext cx="7772400" cy="4343400"/>
          </a:xfrm>
        </p:spPr>
        <p:txBody>
          <a:bodyPr>
            <a:normAutofit/>
          </a:bodyPr>
          <a:lstStyle/>
          <a:p>
            <a:pPr marL="0" indent="0" algn="just">
              <a:buNone/>
            </a:pPr>
            <a:r>
              <a:rPr lang="en-US" dirty="0" smtClean="0">
                <a:latin typeface="Arial Unicode MS" pitchFamily="34" charset="-128"/>
                <a:ea typeface="Arial Unicode MS" pitchFamily="34" charset="-128"/>
                <a:cs typeface="Arial Unicode MS" pitchFamily="34" charset="-128"/>
              </a:rPr>
              <a:t>In case any person is found guilty with the tampering of the minutes, he shall be punishable </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with imprisonment for a term which may extend to 2 years with fine which shall not be less than Rs.25,000/- but may extend </a:t>
            </a:r>
            <a:r>
              <a:rPr lang="en-US" dirty="0" err="1" smtClean="0">
                <a:latin typeface="Arial Unicode MS" pitchFamily="34" charset="-128"/>
                <a:ea typeface="Arial Unicode MS" pitchFamily="34" charset="-128"/>
                <a:cs typeface="Arial Unicode MS" pitchFamily="34" charset="-128"/>
              </a:rPr>
              <a:t>upto</a:t>
            </a:r>
            <a:r>
              <a:rPr lang="en-US" dirty="0" smtClean="0">
                <a:latin typeface="Arial Unicode MS" pitchFamily="34" charset="-128"/>
                <a:ea typeface="Arial Unicode MS" pitchFamily="34" charset="-128"/>
                <a:cs typeface="Arial Unicode MS" pitchFamily="34" charset="-128"/>
              </a:rPr>
              <a:t> Rs.1,00,000/-.</a:t>
            </a: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32</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84238"/>
          </a:xfrm>
        </p:spPr>
        <p:txBody>
          <a:bodyPr>
            <a:normAutofit/>
          </a:bodyPr>
          <a:lstStyle/>
          <a:p>
            <a:r>
              <a:rPr lang="en-US" sz="3600" b="1" dirty="0" smtClean="0"/>
              <a:t>REPORT ON AGM (CLAUSE 121)</a:t>
            </a:r>
            <a:endParaRPr lang="en-US" sz="3600" dirty="0"/>
          </a:p>
        </p:txBody>
      </p:sp>
      <p:sp>
        <p:nvSpPr>
          <p:cNvPr id="3" name="Content Placeholder 2"/>
          <p:cNvSpPr>
            <a:spLocks noGrp="1"/>
          </p:cNvSpPr>
          <p:nvPr>
            <p:ph sz="quarter" idx="1"/>
          </p:nvPr>
        </p:nvSpPr>
        <p:spPr>
          <a:xfrm>
            <a:off x="762000" y="1752600"/>
            <a:ext cx="7772400" cy="4343400"/>
          </a:xfrm>
        </p:spPr>
        <p:txBody>
          <a:bodyPr>
            <a:normAutofit fontScale="85000" lnSpcReduction="20000"/>
          </a:bodyPr>
          <a:lstStyle/>
          <a:p>
            <a:pPr marL="0" indent="0" algn="just">
              <a:buNone/>
            </a:pPr>
            <a:r>
              <a:rPr lang="en-US" dirty="0" smtClean="0">
                <a:latin typeface="Arial Unicode MS" pitchFamily="34" charset="-128"/>
                <a:ea typeface="Arial Unicode MS" pitchFamily="34" charset="-128"/>
                <a:cs typeface="Arial Unicode MS" pitchFamily="34" charset="-128"/>
              </a:rPr>
              <a:t>Every listed company shall prepare a report in prescribed form of each Annual General Meeting and file with the Registrar of Companies within 30 days from the conclusion of Annual General Meeting.</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The report can be filed after 30 days but before 300 days by paying additional fees </a:t>
            </a:r>
          </a:p>
          <a:p>
            <a:pPr marL="0" indent="0" algn="just">
              <a:buNone/>
            </a:pPr>
            <a:r>
              <a:rPr lang="en-US" dirty="0" smtClean="0">
                <a:latin typeface="Arial Unicode MS" pitchFamily="34" charset="-128"/>
                <a:ea typeface="Arial Unicode MS" pitchFamily="34" charset="-128"/>
                <a:cs typeface="Arial Unicode MS" pitchFamily="34" charset="-128"/>
              </a:rPr>
              <a:t>but if report is not filed within 300 days then company shall be punishable with fine not less than Rs.1,00,000/- which may extend </a:t>
            </a:r>
            <a:r>
              <a:rPr lang="en-US" dirty="0" err="1" smtClean="0">
                <a:latin typeface="Arial Unicode MS" pitchFamily="34" charset="-128"/>
                <a:ea typeface="Arial Unicode MS" pitchFamily="34" charset="-128"/>
                <a:cs typeface="Arial Unicode MS" pitchFamily="34" charset="-128"/>
              </a:rPr>
              <a:t>upto</a:t>
            </a:r>
            <a:r>
              <a:rPr lang="en-US" dirty="0" smtClean="0">
                <a:latin typeface="Arial Unicode MS" pitchFamily="34" charset="-128"/>
                <a:ea typeface="Arial Unicode MS" pitchFamily="34" charset="-128"/>
                <a:cs typeface="Arial Unicode MS" pitchFamily="34" charset="-128"/>
              </a:rPr>
              <a:t> Rs.5,00,000/- and every officer who is in default shall also be punishable with fine not less than Rs.25,000/- which may extend to Rs.1,00,000/-.</a:t>
            </a: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33</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533400"/>
          </a:xfrm>
        </p:spPr>
        <p:txBody>
          <a:bodyPr>
            <a:normAutofit fontScale="90000"/>
          </a:bodyPr>
          <a:lstStyle/>
          <a:p>
            <a:r>
              <a:rPr lang="en-US" b="1" dirty="0" smtClean="0"/>
              <a:t>AUDIT &amp; AUDITORS (CLAUSE 139)</a:t>
            </a:r>
            <a:r>
              <a:rPr lang="en-US" dirty="0" smtClean="0"/>
              <a:t> </a:t>
            </a:r>
            <a:br>
              <a:rPr lang="en-US" dirty="0" smtClean="0"/>
            </a:br>
            <a:endParaRPr lang="en-US" dirty="0"/>
          </a:p>
        </p:txBody>
      </p:sp>
      <p:sp>
        <p:nvSpPr>
          <p:cNvPr id="3" name="Content Placeholder 2"/>
          <p:cNvSpPr>
            <a:spLocks noGrp="1"/>
          </p:cNvSpPr>
          <p:nvPr>
            <p:ph sz="quarter" idx="1"/>
          </p:nvPr>
        </p:nvSpPr>
        <p:spPr/>
        <p:txBody>
          <a:bodyPr>
            <a:normAutofit fontScale="77500" lnSpcReduction="20000"/>
          </a:bodyPr>
          <a:lstStyle/>
          <a:p>
            <a:pPr algn="ctr">
              <a:buNone/>
            </a:pPr>
            <a:r>
              <a:rPr lang="en-US" u="sng" dirty="0" smtClean="0">
                <a:latin typeface="Arial Unicode MS" pitchFamily="34" charset="-128"/>
                <a:ea typeface="Arial Unicode MS" pitchFamily="34" charset="-128"/>
                <a:cs typeface="Arial Unicode MS" pitchFamily="34" charset="-128"/>
              </a:rPr>
              <a:t>APPOINTMENT OF AUDITOR</a:t>
            </a:r>
          </a:p>
          <a:p>
            <a:pPr algn="just">
              <a:buNone/>
            </a:pPr>
            <a:endParaRPr lang="en-US" u="sng" dirty="0" smtClean="0">
              <a:latin typeface="Arial Unicode MS" pitchFamily="34" charset="-128"/>
              <a:ea typeface="Arial Unicode MS" pitchFamily="34" charset="-128"/>
              <a:cs typeface="Arial Unicode MS" pitchFamily="34" charset="-128"/>
            </a:endParaRPr>
          </a:p>
          <a:p>
            <a:pPr algn="just">
              <a:buNone/>
            </a:pPr>
            <a:r>
              <a:rPr lang="en-US" u="sng" dirty="0" smtClean="0">
                <a:latin typeface="Arial Unicode MS" pitchFamily="34" charset="-128"/>
                <a:ea typeface="Arial Unicode MS" pitchFamily="34" charset="-128"/>
                <a:cs typeface="Arial Unicode MS" pitchFamily="34" charset="-128"/>
              </a:rPr>
              <a:t>Government Companies </a:t>
            </a:r>
            <a:r>
              <a:rPr lang="en-US" dirty="0" smtClean="0">
                <a:latin typeface="Arial Unicode MS" pitchFamily="34" charset="-128"/>
                <a:ea typeface="Arial Unicode MS" pitchFamily="34" charset="-128"/>
                <a:cs typeface="Arial Unicode MS" pitchFamily="34" charset="-128"/>
              </a:rPr>
              <a:t>:-</a:t>
            </a:r>
          </a:p>
          <a:p>
            <a:pPr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First Auditor of the Government Companies shall be appointed by CAG within 60 days of its incorporation.  </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In case auditor is not appointed by CAG Board will appoint auditor within next 30 days and </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If auditor is not appointed by Board also then members of the company will appoint the first auditor within 90 days.</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34</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533400"/>
          </a:xfrm>
        </p:spPr>
        <p:txBody>
          <a:bodyPr>
            <a:noAutofit/>
          </a:bodyPr>
          <a:lstStyle/>
          <a:p>
            <a:r>
              <a:rPr lang="en-US" sz="3600" b="1" dirty="0" smtClean="0"/>
              <a:t>AUDIT &amp; AUDITORS (CLAUSE 139)</a:t>
            </a:r>
            <a:r>
              <a:rPr lang="en-US" sz="3600" dirty="0" smtClean="0"/>
              <a:t> </a:t>
            </a:r>
            <a:br>
              <a:rPr lang="en-US" sz="3600" dirty="0" smtClean="0"/>
            </a:br>
            <a:endParaRPr lang="en-US" sz="3600" dirty="0"/>
          </a:p>
        </p:txBody>
      </p:sp>
      <p:sp>
        <p:nvSpPr>
          <p:cNvPr id="3" name="Content Placeholder 2"/>
          <p:cNvSpPr>
            <a:spLocks noGrp="1"/>
          </p:cNvSpPr>
          <p:nvPr>
            <p:ph sz="quarter" idx="1"/>
          </p:nvPr>
        </p:nvSpPr>
        <p:spPr/>
        <p:txBody>
          <a:bodyPr>
            <a:normAutofit fontScale="77500" lnSpcReduction="20000"/>
          </a:bodyPr>
          <a:lstStyle/>
          <a:p>
            <a:pPr algn="just">
              <a:buNone/>
            </a:pPr>
            <a:r>
              <a:rPr lang="en-US" u="sng" dirty="0" smtClean="0">
                <a:latin typeface="Arial Unicode MS" pitchFamily="34" charset="-128"/>
                <a:ea typeface="Arial Unicode MS" pitchFamily="34" charset="-128"/>
                <a:cs typeface="Arial Unicode MS" pitchFamily="34" charset="-128"/>
              </a:rPr>
              <a:t>Other than Government Companies :</a:t>
            </a:r>
            <a:r>
              <a:rPr lang="en-US" dirty="0" smtClean="0">
                <a:latin typeface="Arial Unicode MS" pitchFamily="34" charset="-128"/>
                <a:ea typeface="Arial Unicode MS" pitchFamily="34" charset="-128"/>
                <a:cs typeface="Arial Unicode MS" pitchFamily="34" charset="-128"/>
              </a:rPr>
              <a:t>-</a:t>
            </a:r>
          </a:p>
          <a:p>
            <a:pPr algn="just">
              <a:buNone/>
            </a:pPr>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By the Board within 30 days from the date of incorporation.  Failing which company shall inform to the members and members shall appoint within 90 days in EOGM.</a:t>
            </a:r>
          </a:p>
          <a:p>
            <a:pPr algn="just">
              <a:buNone/>
            </a:pPr>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First auditor shall hold office till the conclusion of first AGM.  </a:t>
            </a:r>
          </a:p>
          <a:p>
            <a:pPr algn="just"/>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In first AGM auditor shall be appointed till the conclusion of 6</a:t>
            </a:r>
            <a:r>
              <a:rPr lang="en-US" baseline="30000" dirty="0" smtClean="0">
                <a:latin typeface="Arial Unicode MS" pitchFamily="34" charset="-128"/>
                <a:ea typeface="Arial Unicode MS" pitchFamily="34" charset="-128"/>
                <a:cs typeface="Arial Unicode MS" pitchFamily="34" charset="-128"/>
              </a:rPr>
              <a:t>th</a:t>
            </a:r>
            <a:r>
              <a:rPr lang="en-US" dirty="0" smtClean="0">
                <a:latin typeface="Arial Unicode MS" pitchFamily="34" charset="-128"/>
                <a:ea typeface="Arial Unicode MS" pitchFamily="34" charset="-128"/>
                <a:cs typeface="Arial Unicode MS" pitchFamily="34" charset="-128"/>
              </a:rPr>
              <a:t> Annual General Meeting and thereafter every 6</a:t>
            </a:r>
            <a:r>
              <a:rPr lang="en-US" baseline="30000" dirty="0" smtClean="0">
                <a:latin typeface="Arial Unicode MS" pitchFamily="34" charset="-128"/>
                <a:ea typeface="Arial Unicode MS" pitchFamily="34" charset="-128"/>
                <a:cs typeface="Arial Unicode MS" pitchFamily="34" charset="-128"/>
              </a:rPr>
              <a:t>th</a:t>
            </a:r>
            <a:r>
              <a:rPr lang="en-US" dirty="0" smtClean="0">
                <a:latin typeface="Arial Unicode MS" pitchFamily="34" charset="-128"/>
                <a:ea typeface="Arial Unicode MS" pitchFamily="34" charset="-128"/>
                <a:cs typeface="Arial Unicode MS" pitchFamily="34" charset="-128"/>
              </a:rPr>
              <a:t> AGM.  </a:t>
            </a:r>
          </a:p>
          <a:p>
            <a:pPr algn="just"/>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The company shall inform to the Auditor and shall file notice within 15 days to ROC.</a:t>
            </a: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35</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62000"/>
          </a:xfrm>
        </p:spPr>
        <p:txBody>
          <a:bodyPr>
            <a:normAutofit fontScale="90000"/>
          </a:bodyPr>
          <a:lstStyle/>
          <a:p>
            <a:r>
              <a:rPr lang="en-US" sz="4000" b="1" dirty="0" smtClean="0"/>
              <a:t>MANDATORY ROTATION OF AUDITORS</a:t>
            </a:r>
            <a:r>
              <a:rPr lang="en-US" dirty="0" smtClean="0"/>
              <a:t/>
            </a:r>
            <a:br>
              <a:rPr lang="en-US" dirty="0" smtClean="0"/>
            </a:br>
            <a:endParaRPr lang="en-US" dirty="0"/>
          </a:p>
        </p:txBody>
      </p:sp>
      <p:sp>
        <p:nvSpPr>
          <p:cNvPr id="3" name="Content Placeholder 2"/>
          <p:cNvSpPr>
            <a:spLocks noGrp="1"/>
          </p:cNvSpPr>
          <p:nvPr>
            <p:ph sz="quarter" idx="1"/>
          </p:nvPr>
        </p:nvSpPr>
        <p:spPr>
          <a:xfrm>
            <a:off x="381000" y="1676400"/>
            <a:ext cx="8534400" cy="4953000"/>
          </a:xfrm>
        </p:spPr>
        <p:txBody>
          <a:bodyPr>
            <a:normAutofit fontScale="55000" lnSpcReduction="20000"/>
          </a:bodyPr>
          <a:lstStyle/>
          <a:p>
            <a:pPr marL="0" indent="0" algn="just">
              <a:buNone/>
            </a:pPr>
            <a:r>
              <a:rPr lang="en-US" sz="3800" dirty="0" smtClean="0">
                <a:latin typeface="Arial Unicode MS" pitchFamily="34" charset="-128"/>
                <a:ea typeface="Arial Unicode MS" pitchFamily="34" charset="-128"/>
                <a:cs typeface="Arial Unicode MS" pitchFamily="34" charset="-128"/>
              </a:rPr>
              <a:t>Every listed company or any other company may be prescribed shall mandatorily rotate its auditor as under :-</a:t>
            </a:r>
          </a:p>
          <a:p>
            <a:pPr algn="just">
              <a:buNone/>
            </a:pPr>
            <a:r>
              <a:rPr lang="en-US" sz="3800" dirty="0" smtClean="0">
                <a:latin typeface="Arial Unicode MS" pitchFamily="34" charset="-128"/>
                <a:ea typeface="Arial Unicode MS" pitchFamily="34" charset="-128"/>
                <a:cs typeface="Arial Unicode MS" pitchFamily="34" charset="-128"/>
              </a:rPr>
              <a:t> </a:t>
            </a:r>
          </a:p>
          <a:p>
            <a:pPr lvl="0" algn="just"/>
            <a:r>
              <a:rPr lang="en-US" sz="3800" dirty="0" smtClean="0">
                <a:latin typeface="Arial Unicode MS" pitchFamily="34" charset="-128"/>
                <a:ea typeface="Arial Unicode MS" pitchFamily="34" charset="-128"/>
                <a:cs typeface="Arial Unicode MS" pitchFamily="34" charset="-128"/>
              </a:rPr>
              <a:t>In case of individual – after every 5 consecutive years.</a:t>
            </a:r>
          </a:p>
          <a:p>
            <a:pPr algn="just"/>
            <a:r>
              <a:rPr lang="en-US" sz="3800" dirty="0" smtClean="0">
                <a:latin typeface="Arial Unicode MS" pitchFamily="34" charset="-128"/>
                <a:ea typeface="Arial Unicode MS" pitchFamily="34" charset="-128"/>
                <a:cs typeface="Arial Unicode MS" pitchFamily="34" charset="-128"/>
              </a:rPr>
              <a:t> In case of firm – after expiry of 2 terms of 5 consecutive years. </a:t>
            </a:r>
          </a:p>
          <a:p>
            <a:pPr algn="just">
              <a:buNone/>
            </a:pPr>
            <a:r>
              <a:rPr lang="en-US" sz="3800" dirty="0" smtClean="0">
                <a:latin typeface="Arial Unicode MS" pitchFamily="34" charset="-128"/>
                <a:ea typeface="Arial Unicode MS" pitchFamily="34" charset="-128"/>
                <a:cs typeface="Arial Unicode MS" pitchFamily="34" charset="-128"/>
              </a:rPr>
              <a:t> </a:t>
            </a:r>
          </a:p>
          <a:p>
            <a:pPr marL="0" indent="0" algn="just">
              <a:buNone/>
            </a:pPr>
            <a:r>
              <a:rPr lang="en-US" sz="3800" dirty="0" smtClean="0">
                <a:latin typeface="Arial Unicode MS" pitchFamily="34" charset="-128"/>
                <a:ea typeface="Arial Unicode MS" pitchFamily="34" charset="-128"/>
                <a:cs typeface="Arial Unicode MS" pitchFamily="34" charset="-128"/>
              </a:rPr>
              <a:t>The auditor can again be appointed after gap of 5 years.  </a:t>
            </a:r>
          </a:p>
          <a:p>
            <a:pPr marL="0" indent="0" algn="just">
              <a:buNone/>
            </a:pPr>
            <a:endParaRPr lang="en-US" sz="1600" dirty="0" smtClean="0">
              <a:latin typeface="Arial Unicode MS" pitchFamily="34" charset="-128"/>
              <a:ea typeface="Arial Unicode MS" pitchFamily="34" charset="-128"/>
              <a:cs typeface="Arial Unicode MS" pitchFamily="34" charset="-128"/>
            </a:endParaRPr>
          </a:p>
          <a:p>
            <a:pPr marL="0" indent="0" algn="just">
              <a:buNone/>
            </a:pPr>
            <a:r>
              <a:rPr lang="en-US" sz="3800" dirty="0" smtClean="0">
                <a:latin typeface="Arial Unicode MS" pitchFamily="34" charset="-128"/>
                <a:ea typeface="Arial Unicode MS" pitchFamily="34" charset="-128"/>
                <a:cs typeface="Arial Unicode MS" pitchFamily="34" charset="-128"/>
              </a:rPr>
              <a:t>These provisions shall be applicable to all existing companies within 3 years from the date of commencement of this act.  </a:t>
            </a:r>
          </a:p>
          <a:p>
            <a:pPr marL="0" indent="0" algn="just">
              <a:buNone/>
            </a:pPr>
            <a:endParaRPr lang="en-US" sz="1600" dirty="0" smtClean="0">
              <a:latin typeface="Arial Unicode MS" pitchFamily="34" charset="-128"/>
              <a:ea typeface="Arial Unicode MS" pitchFamily="34" charset="-128"/>
              <a:cs typeface="Arial Unicode MS" pitchFamily="34" charset="-128"/>
            </a:endParaRPr>
          </a:p>
          <a:p>
            <a:pPr marL="0" indent="0" algn="just">
              <a:buNone/>
            </a:pPr>
            <a:r>
              <a:rPr lang="en-US" sz="3800" dirty="0" smtClean="0">
                <a:latin typeface="Arial Unicode MS" pitchFamily="34" charset="-128"/>
                <a:ea typeface="Arial Unicode MS" pitchFamily="34" charset="-128"/>
                <a:cs typeface="Arial Unicode MS" pitchFamily="34" charset="-128"/>
              </a:rPr>
              <a:t>The shareholders may resolve that the partner and his team shall rotate every year or audit shall be conducted by more than one year.  </a:t>
            </a:r>
          </a:p>
          <a:p>
            <a:pPr marL="0" indent="0" algn="just">
              <a:buNone/>
            </a:pPr>
            <a:endParaRPr lang="en-US" sz="3800" dirty="0" smtClean="0">
              <a:latin typeface="Arial Unicode MS" pitchFamily="34" charset="-128"/>
              <a:ea typeface="Arial Unicode MS" pitchFamily="34" charset="-128"/>
              <a:cs typeface="Arial Unicode MS" pitchFamily="34" charset="-128"/>
            </a:endParaRPr>
          </a:p>
          <a:p>
            <a:pPr marL="0" indent="0" algn="just">
              <a:buNone/>
            </a:pPr>
            <a:r>
              <a:rPr lang="en-US" sz="3800" dirty="0" smtClean="0">
                <a:latin typeface="Arial Unicode MS" pitchFamily="34" charset="-128"/>
                <a:ea typeface="Arial Unicode MS" pitchFamily="34" charset="-128"/>
                <a:cs typeface="Arial Unicode MS" pitchFamily="34" charset="-128"/>
              </a:rPr>
              <a:t>Central Government may prescribe rule for rotation of auditors. </a:t>
            </a:r>
          </a:p>
          <a:p>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36</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33400"/>
            <a:ext cx="8153400" cy="685800"/>
          </a:xfrm>
        </p:spPr>
        <p:txBody>
          <a:bodyPr>
            <a:normAutofit fontScale="90000"/>
          </a:bodyPr>
          <a:lstStyle/>
          <a:p>
            <a:r>
              <a:rPr lang="en-US" b="1" dirty="0" smtClean="0"/>
              <a:t>CASUAL VACANCY</a:t>
            </a:r>
            <a:r>
              <a:rPr lang="en-US" dirty="0" smtClean="0"/>
              <a:t/>
            </a:r>
            <a:br>
              <a:rPr lang="en-US" dirty="0" smtClean="0"/>
            </a:br>
            <a:endParaRPr lang="en-US" dirty="0"/>
          </a:p>
        </p:txBody>
      </p:sp>
      <p:sp>
        <p:nvSpPr>
          <p:cNvPr id="3" name="Content Placeholder 2"/>
          <p:cNvSpPr>
            <a:spLocks noGrp="1"/>
          </p:cNvSpPr>
          <p:nvPr>
            <p:ph sz="quarter" idx="1"/>
          </p:nvPr>
        </p:nvSpPr>
        <p:spPr>
          <a:xfrm>
            <a:off x="304800" y="1600200"/>
            <a:ext cx="8534400" cy="4724400"/>
          </a:xfrm>
        </p:spPr>
        <p:txBody>
          <a:bodyPr>
            <a:normAutofit fontScale="47500" lnSpcReduction="20000"/>
          </a:bodyPr>
          <a:lstStyle/>
          <a:p>
            <a:pPr marL="0" indent="0" algn="just">
              <a:buNone/>
            </a:pPr>
            <a:r>
              <a:rPr lang="en-US" sz="4200" u="sng" dirty="0" smtClean="0">
                <a:latin typeface="Arial Unicode MS" pitchFamily="34" charset="-128"/>
                <a:ea typeface="Arial Unicode MS" pitchFamily="34" charset="-128"/>
                <a:cs typeface="Arial Unicode MS" pitchFamily="34" charset="-128"/>
              </a:rPr>
              <a:t>Government company:- </a:t>
            </a:r>
          </a:p>
          <a:p>
            <a:pPr marL="0" indent="0" algn="just">
              <a:buNone/>
            </a:pPr>
            <a:r>
              <a:rPr lang="en-US" sz="4200" dirty="0" smtClean="0">
                <a:latin typeface="Arial Unicode MS" pitchFamily="34" charset="-128"/>
                <a:ea typeface="Arial Unicode MS" pitchFamily="34" charset="-128"/>
                <a:cs typeface="Arial Unicode MS" pitchFamily="34" charset="-128"/>
              </a:rPr>
              <a:t>To be filled by CAG within 30 days</a:t>
            </a:r>
          </a:p>
          <a:p>
            <a:pPr marL="0" indent="0" algn="just">
              <a:buNone/>
            </a:pPr>
            <a:r>
              <a:rPr lang="en-US" sz="4200" dirty="0" smtClean="0">
                <a:latin typeface="Arial Unicode MS" pitchFamily="34" charset="-128"/>
                <a:ea typeface="Arial Unicode MS" pitchFamily="34" charset="-128"/>
                <a:cs typeface="Arial Unicode MS" pitchFamily="34" charset="-128"/>
              </a:rPr>
              <a:t>If not by CAG then Board shall fill within next 30 days </a:t>
            </a:r>
          </a:p>
          <a:p>
            <a:pPr marL="0" indent="0" algn="just">
              <a:buNone/>
            </a:pPr>
            <a:r>
              <a:rPr lang="en-US" sz="4200" dirty="0" smtClean="0">
                <a:latin typeface="Arial Unicode MS" pitchFamily="34" charset="-128"/>
                <a:ea typeface="Arial Unicode MS" pitchFamily="34" charset="-128"/>
                <a:cs typeface="Arial Unicode MS" pitchFamily="34" charset="-128"/>
              </a:rPr>
              <a:t> </a:t>
            </a:r>
          </a:p>
          <a:p>
            <a:pPr marL="0" indent="0" algn="just">
              <a:buNone/>
            </a:pPr>
            <a:r>
              <a:rPr lang="en-US" sz="4200" u="sng" dirty="0" smtClean="0">
                <a:latin typeface="Arial Unicode MS" pitchFamily="34" charset="-128"/>
                <a:ea typeface="Arial Unicode MS" pitchFamily="34" charset="-128"/>
                <a:cs typeface="Arial Unicode MS" pitchFamily="34" charset="-128"/>
              </a:rPr>
              <a:t>Other than Government companies:-</a:t>
            </a:r>
          </a:p>
          <a:p>
            <a:pPr marL="0" indent="0" algn="just">
              <a:buNone/>
            </a:pPr>
            <a:r>
              <a:rPr lang="en-US" sz="4200" dirty="0" smtClean="0">
                <a:latin typeface="Arial Unicode MS" pitchFamily="34" charset="-128"/>
                <a:ea typeface="Arial Unicode MS" pitchFamily="34" charset="-128"/>
                <a:cs typeface="Arial Unicode MS" pitchFamily="34" charset="-128"/>
              </a:rPr>
              <a:t>By the Board, if cause is  resignation then also approved by shareholders within three months from the recommendation of the Board.</a:t>
            </a:r>
          </a:p>
          <a:p>
            <a:pPr marL="0" indent="0" algn="just">
              <a:buNone/>
            </a:pPr>
            <a:r>
              <a:rPr lang="en-US" sz="4200" dirty="0" smtClean="0">
                <a:latin typeface="Arial Unicode MS" pitchFamily="34" charset="-128"/>
                <a:ea typeface="Arial Unicode MS" pitchFamily="34" charset="-128"/>
                <a:cs typeface="Arial Unicode MS" pitchFamily="34" charset="-128"/>
              </a:rPr>
              <a:t> </a:t>
            </a:r>
          </a:p>
          <a:p>
            <a:pPr marL="0" indent="0" algn="just">
              <a:buNone/>
            </a:pPr>
            <a:r>
              <a:rPr lang="en-US" sz="4200" u="sng" dirty="0" smtClean="0">
                <a:latin typeface="Arial Unicode MS" pitchFamily="34" charset="-128"/>
                <a:ea typeface="Arial Unicode MS" pitchFamily="34" charset="-128"/>
                <a:cs typeface="Arial Unicode MS" pitchFamily="34" charset="-128"/>
              </a:rPr>
              <a:t>Important note :-  </a:t>
            </a:r>
            <a:r>
              <a:rPr lang="en-US" sz="4200" dirty="0" smtClean="0">
                <a:latin typeface="Arial Unicode MS" pitchFamily="34" charset="-128"/>
                <a:ea typeface="Arial Unicode MS" pitchFamily="34" charset="-128"/>
                <a:cs typeface="Arial Unicode MS" pitchFamily="34" charset="-128"/>
              </a:rPr>
              <a:t>If in any AGM no auditor is appointed or reappointed.  Existing auditor shall continue. </a:t>
            </a:r>
          </a:p>
          <a:p>
            <a:pPr marL="0" indent="0" algn="just">
              <a:buNone/>
            </a:pPr>
            <a:r>
              <a:rPr lang="en-US" sz="4200" dirty="0" smtClean="0">
                <a:latin typeface="Arial Unicode MS" pitchFamily="34" charset="-128"/>
                <a:ea typeface="Arial Unicode MS" pitchFamily="34" charset="-128"/>
                <a:cs typeface="Arial Unicode MS" pitchFamily="34" charset="-128"/>
              </a:rPr>
              <a:t> </a:t>
            </a:r>
          </a:p>
          <a:p>
            <a:pPr marL="0" indent="0" algn="just">
              <a:buNone/>
            </a:pPr>
            <a:r>
              <a:rPr lang="en-US" sz="4200" dirty="0" smtClean="0">
                <a:latin typeface="Arial Unicode MS" pitchFamily="34" charset="-128"/>
                <a:ea typeface="Arial Unicode MS" pitchFamily="34" charset="-128"/>
                <a:cs typeface="Arial Unicode MS" pitchFamily="34" charset="-128"/>
              </a:rPr>
              <a:t>LLP can be appointed as Auditor, however, only partner who are Chartered Accountant shall be authorized to act and sign on behalf of the firm.</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37</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33400"/>
            <a:ext cx="8153400" cy="685800"/>
          </a:xfrm>
        </p:spPr>
        <p:txBody>
          <a:bodyPr>
            <a:normAutofit/>
          </a:bodyPr>
          <a:lstStyle/>
          <a:p>
            <a:r>
              <a:rPr lang="en-US" sz="3600" b="1" dirty="0" smtClean="0"/>
              <a:t>MEETING OF BOARD OF DIRECTORS</a:t>
            </a:r>
            <a:endParaRPr lang="en-US" sz="3600" dirty="0"/>
          </a:p>
        </p:txBody>
      </p:sp>
      <p:sp>
        <p:nvSpPr>
          <p:cNvPr id="3" name="Content Placeholder 2"/>
          <p:cNvSpPr>
            <a:spLocks noGrp="1"/>
          </p:cNvSpPr>
          <p:nvPr>
            <p:ph sz="quarter" idx="1"/>
          </p:nvPr>
        </p:nvSpPr>
        <p:spPr/>
        <p:txBody>
          <a:bodyPr>
            <a:normAutofit fontScale="92500"/>
          </a:bodyPr>
          <a:lstStyle/>
          <a:p>
            <a:pPr marL="514350" indent="-514350" algn="just">
              <a:buAutoNum type="arabicParenR"/>
            </a:pPr>
            <a:r>
              <a:rPr lang="en-US" dirty="0" smtClean="0">
                <a:latin typeface="Arial Unicode MS" pitchFamily="34" charset="-128"/>
                <a:ea typeface="Arial Unicode MS" pitchFamily="34" charset="-128"/>
                <a:cs typeface="Arial Unicode MS" pitchFamily="34" charset="-128"/>
              </a:rPr>
              <a:t>First meeting within 30 days of its incorporation.</a:t>
            </a:r>
          </a:p>
          <a:p>
            <a:pPr marL="514350" indent="-514350" algn="just">
              <a:buAutoNum type="arabicParenR"/>
            </a:pPr>
            <a:r>
              <a:rPr lang="en-US" dirty="0" smtClean="0">
                <a:latin typeface="Arial Unicode MS" pitchFamily="34" charset="-128"/>
                <a:ea typeface="Arial Unicode MS" pitchFamily="34" charset="-128"/>
                <a:cs typeface="Arial Unicode MS" pitchFamily="34" charset="-128"/>
              </a:rPr>
              <a:t>Thereafter four meetings in a year.</a:t>
            </a:r>
          </a:p>
          <a:p>
            <a:pPr marL="514350" indent="-514350" algn="just">
              <a:buAutoNum type="arabicParenR"/>
            </a:pPr>
            <a:r>
              <a:rPr lang="en-US" dirty="0" smtClean="0">
                <a:latin typeface="Arial Unicode MS" pitchFamily="34" charset="-128"/>
                <a:ea typeface="Arial Unicode MS" pitchFamily="34" charset="-128"/>
                <a:cs typeface="Arial Unicode MS" pitchFamily="34" charset="-128"/>
              </a:rPr>
              <a:t>Gap between two meetings not more than 120 days.</a:t>
            </a:r>
          </a:p>
          <a:p>
            <a:pPr marL="514350" indent="-514350" algn="just">
              <a:buNone/>
            </a:pPr>
            <a:endParaRPr lang="en-US" dirty="0" smtClean="0">
              <a:latin typeface="Arial Unicode MS" pitchFamily="34" charset="-128"/>
              <a:ea typeface="Arial Unicode MS" pitchFamily="34" charset="-128"/>
              <a:cs typeface="Arial Unicode MS" pitchFamily="34" charset="-128"/>
            </a:endParaRPr>
          </a:p>
          <a:p>
            <a:pPr marL="514350" indent="-514350" algn="just">
              <a:buNone/>
            </a:pPr>
            <a:r>
              <a:rPr lang="en-US" dirty="0" smtClean="0">
                <a:latin typeface="Arial Unicode MS" pitchFamily="34" charset="-128"/>
                <a:ea typeface="Arial Unicode MS" pitchFamily="34" charset="-128"/>
                <a:cs typeface="Arial Unicode MS" pitchFamily="34" charset="-128"/>
              </a:rPr>
              <a:t>In case of OPC:</a:t>
            </a:r>
          </a:p>
          <a:p>
            <a:pPr marL="514350" indent="-514350" algn="just">
              <a:buAutoNum type="arabicParenR"/>
            </a:pPr>
            <a:r>
              <a:rPr lang="en-US" dirty="0" smtClean="0">
                <a:latin typeface="Arial Unicode MS" pitchFamily="34" charset="-128"/>
                <a:ea typeface="Arial Unicode MS" pitchFamily="34" charset="-128"/>
                <a:cs typeface="Arial Unicode MS" pitchFamily="34" charset="-128"/>
              </a:rPr>
              <a:t>At least one meeting in each half calendar year.</a:t>
            </a:r>
          </a:p>
          <a:p>
            <a:pPr marL="514350" indent="-514350" algn="just">
              <a:buAutoNum type="arabicParenR"/>
            </a:pPr>
            <a:r>
              <a:rPr lang="en-US" dirty="0" smtClean="0">
                <a:latin typeface="Arial Unicode MS" pitchFamily="34" charset="-128"/>
                <a:ea typeface="Arial Unicode MS" pitchFamily="34" charset="-128"/>
                <a:cs typeface="Arial Unicode MS" pitchFamily="34" charset="-128"/>
              </a:rPr>
              <a:t>Gap between two meetings should not be less than 90 days.</a:t>
            </a: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38</a:t>
            </a:fld>
            <a:endParaRPr lang="en-US"/>
          </a:p>
        </p:txBody>
      </p:sp>
      <p:sp>
        <p:nvSpPr>
          <p:cNvPr id="5" name="Footer Placeholder 4"/>
          <p:cNvSpPr>
            <a:spLocks noGrp="1"/>
          </p:cNvSpPr>
          <p:nvPr>
            <p:ph type="ftr" sz="quarter" idx="11"/>
          </p:nvPr>
        </p:nvSpPr>
        <p:spPr>
          <a:xfrm>
            <a:off x="609600" y="6248206"/>
            <a:ext cx="8305800" cy="365125"/>
          </a:xfrm>
        </p:spPr>
        <p:txBody>
          <a:bodyPr/>
          <a:lstStyle/>
          <a:p>
            <a:r>
              <a:rPr lang="en-US" dirty="0" smtClean="0"/>
              <a:t>SAXENA &amp; SAXENA</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sz="4000" b="1" dirty="0" smtClean="0"/>
              <a:t>AUDITING STANDARDS MANDATORY (CLAUSE 143)</a:t>
            </a:r>
            <a:r>
              <a:rPr lang="en-US" dirty="0" smtClean="0"/>
              <a:t/>
            </a:r>
            <a:br>
              <a:rPr lang="en-US" dirty="0" smtClean="0"/>
            </a:br>
            <a:endParaRPr lang="en-US" dirty="0"/>
          </a:p>
        </p:txBody>
      </p:sp>
      <p:sp>
        <p:nvSpPr>
          <p:cNvPr id="3" name="Content Placeholder 2"/>
          <p:cNvSpPr>
            <a:spLocks noGrp="1"/>
          </p:cNvSpPr>
          <p:nvPr>
            <p:ph sz="quarter" idx="1"/>
          </p:nvPr>
        </p:nvSpPr>
        <p:spPr>
          <a:xfrm>
            <a:off x="612648" y="2133600"/>
            <a:ext cx="8153400" cy="3962400"/>
          </a:xfrm>
        </p:spPr>
        <p:txBody>
          <a:bodyPr/>
          <a:lstStyle/>
          <a:p>
            <a:pPr marL="231775" indent="-231775" algn="just"/>
            <a:r>
              <a:rPr lang="en-US" dirty="0" smtClean="0">
                <a:latin typeface="Arial Unicode MS" pitchFamily="34" charset="-128"/>
                <a:ea typeface="Arial Unicode MS" pitchFamily="34" charset="-128"/>
                <a:cs typeface="Arial Unicode MS" pitchFamily="34" charset="-128"/>
              </a:rPr>
              <a:t>Every auditor shall make the report taking into account the provision of this act,  the accounting and auditing standard and matters which was required to be included in audit report in this act or rule made there under.</a:t>
            </a:r>
          </a:p>
          <a:p>
            <a:pPr marL="231775" indent="-231775" algn="just"/>
            <a:endParaRPr lang="en-US" dirty="0" smtClean="0">
              <a:latin typeface="Arial Unicode MS" pitchFamily="34" charset="-128"/>
              <a:ea typeface="Arial Unicode MS" pitchFamily="34" charset="-128"/>
              <a:cs typeface="Arial Unicode MS" pitchFamily="34" charset="-128"/>
            </a:endParaRPr>
          </a:p>
          <a:p>
            <a:pPr marL="231775" indent="-231775" algn="just"/>
            <a:r>
              <a:rPr lang="en-US" dirty="0" smtClean="0">
                <a:latin typeface="Arial Unicode MS" pitchFamily="34" charset="-128"/>
                <a:ea typeface="Arial Unicode MS" pitchFamily="34" charset="-128"/>
                <a:cs typeface="Arial Unicode MS" pitchFamily="34" charset="-128"/>
              </a:rPr>
              <a:t>Clause 143 (9) specifically provide that every auditor shall comply with Auditing Standard.</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39</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685800"/>
            <a:ext cx="8153400" cy="533400"/>
          </a:xfrm>
        </p:spPr>
        <p:txBody>
          <a:bodyPr>
            <a:normAutofit fontScale="90000"/>
          </a:bodyPr>
          <a:lstStyle/>
          <a:p>
            <a:r>
              <a:rPr lang="en-US" b="1" dirty="0" smtClean="0"/>
              <a:t>NEW CLAUSES</a:t>
            </a:r>
            <a:r>
              <a:rPr lang="en-US" dirty="0" smtClean="0"/>
              <a:t/>
            </a:r>
            <a:br>
              <a:rPr lang="en-US" dirty="0" smtClean="0"/>
            </a:br>
            <a:endParaRPr lang="en-US" dirty="0"/>
          </a:p>
        </p:txBody>
      </p:sp>
      <p:sp>
        <p:nvSpPr>
          <p:cNvPr id="3" name="Content Placeholder 2"/>
          <p:cNvSpPr>
            <a:spLocks noGrp="1"/>
          </p:cNvSpPr>
          <p:nvPr>
            <p:ph sz="quarter" idx="1"/>
          </p:nvPr>
        </p:nvSpPr>
        <p:spPr>
          <a:xfrm>
            <a:off x="457200" y="1600200"/>
            <a:ext cx="8458200" cy="5257800"/>
          </a:xfrm>
        </p:spPr>
        <p:txBody>
          <a:bodyPr>
            <a:normAutofit fontScale="85000" lnSpcReduction="20000"/>
          </a:bodyPr>
          <a:lstStyle/>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One Person Company (Clause 3)</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Class Action in case of misleading prospectus (Clause 37)</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Voting through Electronic means by members at Meeting (Clause 108)</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NACAS becomes NFRA (Clause 132)</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Corporate Social Responsibility (Clause 135)</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Mandatory Rotation of Auditors (Clause 139)</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Tribunal may direct company to change the Auditors (Clause 140)</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LLP may be appointed as Auditors (Clause 141)</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Auditing Standard Mandatory (Clause 143)</a:t>
            </a:r>
          </a:p>
          <a:p>
            <a:pPr lvl="0" algn="just">
              <a:buFont typeface="Wingdings" pitchFamily="2" charset="2"/>
              <a:buChar char="Ø"/>
            </a:pPr>
            <a:r>
              <a:rPr lang="en-US" dirty="0" smtClean="0">
                <a:latin typeface="Arial Unicode MS" pitchFamily="34" charset="-128"/>
                <a:ea typeface="Arial Unicode MS" pitchFamily="34" charset="-128"/>
                <a:cs typeface="Arial Unicode MS" pitchFamily="34" charset="-128"/>
              </a:rPr>
              <a:t>Auditor not to render certain services (Clause 144)</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a:t>
            </a:fld>
            <a:endParaRPr lang="en-US"/>
          </a:p>
        </p:txBody>
      </p:sp>
      <p:sp>
        <p:nvSpPr>
          <p:cNvPr id="5" name="Footer Placeholder 4"/>
          <p:cNvSpPr>
            <a:spLocks noGrp="1"/>
          </p:cNvSpPr>
          <p:nvPr>
            <p:ph type="ftr" sz="quarter" idx="11"/>
          </p:nvPr>
        </p:nvSpPr>
        <p:spPr>
          <a:xfrm>
            <a:off x="609600" y="6400800"/>
            <a:ext cx="8229600" cy="212531"/>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1143000"/>
          </a:xfrm>
        </p:spPr>
        <p:txBody>
          <a:bodyPr>
            <a:normAutofit fontScale="90000"/>
          </a:bodyPr>
          <a:lstStyle/>
          <a:p>
            <a:r>
              <a:rPr lang="en-US" sz="3600" b="1" dirty="0" smtClean="0"/>
              <a:t>AUDITOR NOT TO RENDER CERTAIN SERVICES  (CLAUSE  144)</a:t>
            </a:r>
            <a:endParaRPr lang="en-US" dirty="0"/>
          </a:p>
        </p:txBody>
      </p:sp>
      <p:sp>
        <p:nvSpPr>
          <p:cNvPr id="3" name="Content Placeholder 2"/>
          <p:cNvSpPr>
            <a:spLocks noGrp="1"/>
          </p:cNvSpPr>
          <p:nvPr>
            <p:ph sz="quarter" idx="1"/>
          </p:nvPr>
        </p:nvSpPr>
        <p:spPr>
          <a:xfrm>
            <a:off x="457200" y="1676400"/>
            <a:ext cx="8382000" cy="5029200"/>
          </a:xfrm>
        </p:spPr>
        <p:txBody>
          <a:bodyPr>
            <a:noAutofit/>
          </a:bodyPr>
          <a:lstStyle/>
          <a:p>
            <a:pPr marL="0" indent="0" algn="just">
              <a:buNone/>
            </a:pPr>
            <a:r>
              <a:rPr lang="en-US" sz="2000" dirty="0" smtClean="0">
                <a:latin typeface="Arial Unicode MS" pitchFamily="34" charset="-128"/>
                <a:ea typeface="Arial Unicode MS" pitchFamily="34" charset="-128"/>
                <a:cs typeface="Arial Unicode MS" pitchFamily="34" charset="-128"/>
              </a:rPr>
              <a:t>An Auditor of the company shall provide the services only as are approved by Board of Directors or Audit Committee as the case may be which shall not include any of the following (whether rendered directly or indirectly to the company or its holding company or its subsidiary company or associate company) :-</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Accounting and book keeping services.</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Internal Audit</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Design and implementation of any informational system</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Actuarial services</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Investment advisory services</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Investment banking services</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Rendering of outsourced financial services</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Management services</a:t>
            </a:r>
          </a:p>
          <a:p>
            <a:pPr marL="914400" lvl="1" indent="-514350" algn="just">
              <a:buFont typeface="+mj-lt"/>
              <a:buAutoNum type="alphaLcParenR"/>
            </a:pPr>
            <a:r>
              <a:rPr lang="en-US" sz="2000" dirty="0" smtClean="0">
                <a:latin typeface="Arial Unicode MS" pitchFamily="34" charset="-128"/>
                <a:ea typeface="Arial Unicode MS" pitchFamily="34" charset="-128"/>
                <a:cs typeface="Arial Unicode MS" pitchFamily="34" charset="-128"/>
              </a:rPr>
              <a:t>Any other kind of services as may be prescribed.</a:t>
            </a:r>
          </a:p>
          <a:p>
            <a:pPr marL="0" indent="0">
              <a:buNone/>
            </a:pPr>
            <a:endParaRPr lang="en-US" sz="20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40</a:t>
            </a:fld>
            <a:endParaRPr lang="en-US"/>
          </a:p>
        </p:txBody>
      </p:sp>
      <p:sp>
        <p:nvSpPr>
          <p:cNvPr id="5" name="Footer Placeholder 4"/>
          <p:cNvSpPr>
            <a:spLocks noGrp="1"/>
          </p:cNvSpPr>
          <p:nvPr>
            <p:ph type="ftr" sz="quarter" idx="11"/>
          </p:nvPr>
        </p:nvSpPr>
        <p:spPr>
          <a:xfrm>
            <a:off x="609600" y="6477000"/>
            <a:ext cx="8305800" cy="381000"/>
          </a:xfrm>
        </p:spPr>
        <p:txBody>
          <a:bodyPr/>
          <a:lstStyle/>
          <a:p>
            <a:r>
              <a:rPr lang="en-US" dirty="0" smtClean="0"/>
              <a:t>SAXENA &amp; SAXENA</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1143000"/>
          </a:xfrm>
        </p:spPr>
        <p:txBody>
          <a:bodyPr>
            <a:normAutofit fontScale="90000"/>
          </a:bodyPr>
          <a:lstStyle/>
          <a:p>
            <a:r>
              <a:rPr lang="en-US" sz="3600" b="1" dirty="0" smtClean="0"/>
              <a:t>AUDITOR NOT TO RENDER CERTAIN SERVICES  (CLAUSE  144)</a:t>
            </a:r>
            <a:endParaRPr lang="en-US" dirty="0"/>
          </a:p>
        </p:txBody>
      </p:sp>
      <p:sp>
        <p:nvSpPr>
          <p:cNvPr id="3" name="Content Placeholder 2"/>
          <p:cNvSpPr>
            <a:spLocks noGrp="1"/>
          </p:cNvSpPr>
          <p:nvPr>
            <p:ph sz="quarter" idx="1"/>
          </p:nvPr>
        </p:nvSpPr>
        <p:spPr>
          <a:xfrm>
            <a:off x="612648" y="1752600"/>
            <a:ext cx="8153400" cy="4343400"/>
          </a:xfrm>
        </p:spPr>
        <p:txBody>
          <a:bodyPr>
            <a:normAutofit fontScale="92500" lnSpcReduction="20000"/>
          </a:bodyPr>
          <a:lstStyle/>
          <a:p>
            <a:pPr marL="0" indent="0" algn="just">
              <a:buNone/>
            </a:pPr>
            <a:r>
              <a:rPr lang="en-US" dirty="0" smtClean="0">
                <a:latin typeface="Arial Unicode MS" pitchFamily="34" charset="-128"/>
                <a:ea typeface="Arial Unicode MS" pitchFamily="34" charset="-128"/>
                <a:cs typeface="Arial Unicode MS" pitchFamily="34" charset="-128"/>
              </a:rPr>
              <a:t>Directly or indirectly includes in case of individual either himself or through his relatives or any other person connected or associated with such individual or through any other entity whosoever, in which such individual has significant influence or control. </a:t>
            </a:r>
          </a:p>
          <a:p>
            <a:pPr algn="just">
              <a:buNone/>
            </a:pPr>
            <a:endParaRPr lang="en-US" dirty="0" smtClean="0">
              <a:latin typeface="Arial Unicode MS" pitchFamily="34" charset="-128"/>
              <a:ea typeface="Arial Unicode MS" pitchFamily="34" charset="-128"/>
              <a:cs typeface="Arial Unicode MS" pitchFamily="34" charset="-128"/>
            </a:endParaRPr>
          </a:p>
          <a:p>
            <a:pPr algn="just">
              <a:buNone/>
            </a:pPr>
            <a:r>
              <a:rPr lang="en-US" u="sng" dirty="0" smtClean="0">
                <a:latin typeface="Arial Unicode MS" pitchFamily="34" charset="-128"/>
                <a:ea typeface="Arial Unicode MS" pitchFamily="34" charset="-128"/>
                <a:cs typeface="Arial Unicode MS" pitchFamily="34" charset="-128"/>
              </a:rPr>
              <a:t>In case of firm</a:t>
            </a:r>
            <a:r>
              <a:rPr lang="en-US" dirty="0" smtClean="0">
                <a:latin typeface="Arial Unicode MS" pitchFamily="34" charset="-128"/>
                <a:ea typeface="Arial Unicode MS" pitchFamily="34" charset="-128"/>
                <a:cs typeface="Arial Unicode MS" pitchFamily="34" charset="-128"/>
              </a:rPr>
              <a:t>:-</a:t>
            </a:r>
          </a:p>
          <a:p>
            <a:pPr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Either itself or through any of its partners, through its parent, subsidiary or associate entity in which firm or any partner has significant influence and control.</a:t>
            </a:r>
          </a:p>
          <a:p>
            <a:pPr lvl="0"/>
            <a:endParaRPr lang="en-US" dirty="0" smtClean="0">
              <a:latin typeface="Arial Unicode MS" pitchFamily="34" charset="-128"/>
              <a:ea typeface="Arial Unicode MS" pitchFamily="34" charset="-128"/>
              <a:cs typeface="Arial Unicode MS" pitchFamily="34" charset="-128"/>
            </a:endParaRPr>
          </a:p>
          <a:p>
            <a:pPr marL="0" indent="0">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41</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1143000"/>
          </a:xfrm>
        </p:spPr>
        <p:txBody>
          <a:bodyPr>
            <a:normAutofit/>
          </a:bodyPr>
          <a:lstStyle/>
          <a:p>
            <a:r>
              <a:rPr lang="en-US" sz="3600" b="1" dirty="0" smtClean="0"/>
              <a:t>RESIGNATION OF AUDITOR </a:t>
            </a:r>
            <a:endParaRPr lang="en-US" dirty="0"/>
          </a:p>
        </p:txBody>
      </p:sp>
      <p:sp>
        <p:nvSpPr>
          <p:cNvPr id="3" name="Content Placeholder 2"/>
          <p:cNvSpPr>
            <a:spLocks noGrp="1"/>
          </p:cNvSpPr>
          <p:nvPr>
            <p:ph sz="quarter" idx="1"/>
          </p:nvPr>
        </p:nvSpPr>
        <p:spPr>
          <a:xfrm>
            <a:off x="612648" y="1752600"/>
            <a:ext cx="8153400" cy="4343400"/>
          </a:xfrm>
        </p:spPr>
        <p:txBody>
          <a:bodyPr>
            <a:normAutofit lnSpcReduction="10000"/>
          </a:bodyPr>
          <a:lstStyle/>
          <a:p>
            <a:pPr marL="0" indent="0" algn="just">
              <a:buNone/>
            </a:pPr>
            <a:r>
              <a:rPr lang="en-US" dirty="0" smtClean="0">
                <a:latin typeface="Arial Unicode MS" pitchFamily="34" charset="-128"/>
                <a:ea typeface="Arial Unicode MS" pitchFamily="34" charset="-128"/>
                <a:cs typeface="Arial Unicode MS" pitchFamily="34" charset="-128"/>
              </a:rPr>
              <a:t>The Auditor who resign from the company shall file within 30 days of resignation, the statement in prescribed form with Registrar of Companies within 30 days indicating reasons of resignation.  In case of Government company resigning, auditor shall file statement with C&amp;AG.</a:t>
            </a:r>
          </a:p>
          <a:p>
            <a:pPr marL="0" indent="0" algn="just">
              <a:buNone/>
            </a:pPr>
            <a:endParaRPr lang="en-US" dirty="0" smtClean="0">
              <a:latin typeface="Arial Unicode MS" pitchFamily="34" charset="-128"/>
              <a:ea typeface="Arial Unicode MS" pitchFamily="34" charset="-128"/>
              <a:cs typeface="Arial Unicode MS" pitchFamily="34" charset="-128"/>
            </a:endParaRPr>
          </a:p>
          <a:p>
            <a:pPr marL="0" indent="0" algn="just">
              <a:buNone/>
            </a:pPr>
            <a:r>
              <a:rPr lang="en-US" dirty="0" smtClean="0">
                <a:latin typeface="Arial Unicode MS" pitchFamily="34" charset="-128"/>
                <a:ea typeface="Arial Unicode MS" pitchFamily="34" charset="-128"/>
                <a:cs typeface="Arial Unicode MS" pitchFamily="34" charset="-128"/>
              </a:rPr>
              <a:t>If auditor does not file such statement he shall be punishable with fine not less than Rs.50,000/- which may extend </a:t>
            </a:r>
            <a:r>
              <a:rPr lang="en-US" dirty="0" err="1" smtClean="0">
                <a:latin typeface="Arial Unicode MS" pitchFamily="34" charset="-128"/>
                <a:ea typeface="Arial Unicode MS" pitchFamily="34" charset="-128"/>
                <a:cs typeface="Arial Unicode MS" pitchFamily="34" charset="-128"/>
              </a:rPr>
              <a:t>upto</a:t>
            </a:r>
            <a:r>
              <a:rPr lang="en-US" dirty="0" smtClean="0">
                <a:latin typeface="Arial Unicode MS" pitchFamily="34" charset="-128"/>
                <a:ea typeface="Arial Unicode MS" pitchFamily="34" charset="-128"/>
                <a:cs typeface="Arial Unicode MS" pitchFamily="34" charset="-128"/>
              </a:rPr>
              <a:t> Rs.5,00,000/-</a:t>
            </a:r>
          </a:p>
          <a:p>
            <a:pPr lvl="0"/>
            <a:endParaRPr lang="en-US" dirty="0" smtClean="0">
              <a:latin typeface="Arial Unicode MS" pitchFamily="34" charset="-128"/>
              <a:ea typeface="Arial Unicode MS" pitchFamily="34" charset="-128"/>
              <a:cs typeface="Arial Unicode MS" pitchFamily="34" charset="-128"/>
            </a:endParaRPr>
          </a:p>
          <a:p>
            <a:pPr marL="0" indent="0">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42</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82000" cy="1143000"/>
          </a:xfrm>
        </p:spPr>
        <p:txBody>
          <a:bodyPr>
            <a:normAutofit/>
          </a:bodyPr>
          <a:lstStyle/>
          <a:p>
            <a:r>
              <a:rPr lang="en-US" sz="3600" b="1" dirty="0" smtClean="0"/>
              <a:t>AUDITOR TO ATTEND AGM </a:t>
            </a:r>
            <a:endParaRPr lang="en-US" dirty="0"/>
          </a:p>
        </p:txBody>
      </p:sp>
      <p:sp>
        <p:nvSpPr>
          <p:cNvPr id="3" name="Content Placeholder 2"/>
          <p:cNvSpPr>
            <a:spLocks noGrp="1"/>
          </p:cNvSpPr>
          <p:nvPr>
            <p:ph sz="quarter" idx="1"/>
          </p:nvPr>
        </p:nvSpPr>
        <p:spPr>
          <a:xfrm>
            <a:off x="612648" y="1752600"/>
            <a:ext cx="8153400" cy="4343400"/>
          </a:xfrm>
        </p:spPr>
        <p:txBody>
          <a:bodyPr>
            <a:normAutofit/>
          </a:bodyPr>
          <a:lstStyle/>
          <a:p>
            <a:pPr marL="0" indent="0" algn="just">
              <a:buNone/>
            </a:pPr>
            <a:r>
              <a:rPr lang="en-US" dirty="0" smtClean="0">
                <a:latin typeface="Arial Unicode MS" pitchFamily="34" charset="-128"/>
                <a:ea typeface="Arial Unicode MS" pitchFamily="34" charset="-128"/>
                <a:cs typeface="Arial Unicode MS" pitchFamily="34" charset="-128"/>
              </a:rPr>
              <a:t>In the existing Act Auditor is not mandatorily required to attend  Annual General Meeting but new bill provides under clause 146, every auditor shall attend general meeting by himself or through its </a:t>
            </a:r>
            <a:r>
              <a:rPr lang="en-US" dirty="0" err="1" smtClean="0">
                <a:latin typeface="Arial Unicode MS" pitchFamily="34" charset="-128"/>
                <a:ea typeface="Arial Unicode MS" pitchFamily="34" charset="-128"/>
                <a:cs typeface="Arial Unicode MS" pitchFamily="34" charset="-128"/>
              </a:rPr>
              <a:t>authorised</a:t>
            </a:r>
            <a:r>
              <a:rPr lang="en-US" dirty="0" smtClean="0">
                <a:latin typeface="Arial Unicode MS" pitchFamily="34" charset="-128"/>
                <a:ea typeface="Arial Unicode MS" pitchFamily="34" charset="-128"/>
                <a:cs typeface="Arial Unicode MS" pitchFamily="34" charset="-128"/>
              </a:rPr>
              <a:t> representative who is also qualified to be the Auditor unless otherwise exempted by the company.</a:t>
            </a:r>
          </a:p>
          <a:p>
            <a:pPr lvl="0"/>
            <a:endParaRPr lang="en-US" dirty="0" smtClean="0">
              <a:latin typeface="Arial Unicode MS" pitchFamily="34" charset="-128"/>
              <a:ea typeface="Arial Unicode MS" pitchFamily="34" charset="-128"/>
              <a:cs typeface="Arial Unicode MS" pitchFamily="34" charset="-128"/>
            </a:endParaRPr>
          </a:p>
          <a:p>
            <a:pPr marL="0" indent="0">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43</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609600"/>
            <a:ext cx="8153400" cy="609600"/>
          </a:xfrm>
        </p:spPr>
        <p:txBody>
          <a:bodyPr>
            <a:noAutofit/>
          </a:bodyPr>
          <a:lstStyle/>
          <a:p>
            <a:r>
              <a:rPr lang="en-US" sz="3200" b="1" dirty="0" smtClean="0"/>
              <a:t>RETURN FOR CHANGE IN PROMOTER’S SHARE HOLDING (CLAUSE 93)</a:t>
            </a:r>
            <a:r>
              <a:rPr lang="en-US" sz="3200" dirty="0" smtClean="0"/>
              <a:t/>
            </a:r>
            <a:br>
              <a:rPr lang="en-US" sz="3200" dirty="0" smtClean="0"/>
            </a:br>
            <a:endParaRPr lang="en-US" sz="3200" dirty="0"/>
          </a:p>
        </p:txBody>
      </p:sp>
      <p:sp>
        <p:nvSpPr>
          <p:cNvPr id="3" name="Content Placeholder 2"/>
          <p:cNvSpPr>
            <a:spLocks noGrp="1"/>
          </p:cNvSpPr>
          <p:nvPr>
            <p:ph sz="quarter" idx="1"/>
          </p:nvPr>
        </p:nvSpPr>
        <p:spPr>
          <a:xfrm>
            <a:off x="612648" y="1828800"/>
            <a:ext cx="8153400" cy="4267200"/>
          </a:xfrm>
        </p:spPr>
        <p:txBody>
          <a:bodyPr/>
          <a:lstStyle/>
          <a:p>
            <a:pPr marL="0" indent="0" algn="just">
              <a:buNone/>
            </a:pPr>
            <a:r>
              <a:rPr lang="en-US" dirty="0" smtClean="0">
                <a:latin typeface="Arial Unicode MS" pitchFamily="34" charset="-128"/>
                <a:ea typeface="Arial Unicode MS" pitchFamily="34" charset="-128"/>
                <a:cs typeface="Arial Unicode MS" pitchFamily="34" charset="-128"/>
              </a:rPr>
              <a:t>Every listed company shall file a return in prescribed form with Registrar with respect to the increase in the number of shares held by promoters and top 10 shareholders of such company within 15 days of any change.</a:t>
            </a:r>
          </a:p>
          <a:p>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44</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33400"/>
            <a:ext cx="8153400" cy="685800"/>
          </a:xfrm>
        </p:spPr>
        <p:txBody>
          <a:bodyPr>
            <a:normAutofit fontScale="90000"/>
          </a:bodyPr>
          <a:lstStyle/>
          <a:p>
            <a:r>
              <a:rPr lang="en-US" b="1" dirty="0" smtClean="0"/>
              <a:t>DUTIES OF DIRECTORS</a:t>
            </a:r>
            <a:endParaRPr lang="en-US" dirty="0"/>
          </a:p>
        </p:txBody>
      </p:sp>
      <p:sp>
        <p:nvSpPr>
          <p:cNvPr id="3" name="Content Placeholder 2"/>
          <p:cNvSpPr>
            <a:spLocks noGrp="1"/>
          </p:cNvSpPr>
          <p:nvPr>
            <p:ph sz="quarter" idx="1"/>
          </p:nvPr>
        </p:nvSpPr>
        <p:spPr>
          <a:xfrm>
            <a:off x="612648" y="1752600"/>
            <a:ext cx="8153400" cy="5105400"/>
          </a:xfrm>
        </p:spPr>
        <p:txBody>
          <a:bodyPr>
            <a:normAutofit fontScale="77500" lnSpcReduction="20000"/>
          </a:bodyPr>
          <a:lstStyle/>
          <a:p>
            <a:pPr marL="0" indent="0" algn="just">
              <a:buNone/>
            </a:pPr>
            <a:r>
              <a:rPr lang="en-US" dirty="0" smtClean="0">
                <a:latin typeface="Arial Unicode MS" pitchFamily="34" charset="-128"/>
                <a:ea typeface="Arial Unicode MS" pitchFamily="34" charset="-128"/>
                <a:cs typeface="Arial Unicode MS" pitchFamily="34" charset="-128"/>
              </a:rPr>
              <a:t>In new bill the duties of the Directors have been defined which are not available specifically in the present Act.</a:t>
            </a:r>
          </a:p>
          <a:p>
            <a:pPr algn="just">
              <a:buNone/>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Subject to the provisions of this Act, a director of a company shall act in accordance with the articles of the company.</a:t>
            </a:r>
          </a:p>
          <a:p>
            <a:pPr marL="514350" indent="-514350" algn="just">
              <a:buFont typeface="+mj-lt"/>
              <a:buAutoNum type="alphaLcParenR"/>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A Director of a company shall act in good faith in order to promote the objects of the company for the benefit of its members as  a whole, and in the best interests of the company, its employees, the shareholders, the community and for the protection of environment.</a:t>
            </a:r>
          </a:p>
          <a:p>
            <a:pPr marL="514350" indent="-514350" algn="just">
              <a:buFont typeface="+mj-lt"/>
              <a:buAutoNum type="alphaLcParenR"/>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a:pPr>
            <a:r>
              <a:rPr lang="en-US" dirty="0" smtClean="0">
                <a:latin typeface="Arial Unicode MS" pitchFamily="34" charset="-128"/>
                <a:ea typeface="Arial Unicode MS" pitchFamily="34" charset="-128"/>
                <a:cs typeface="Arial Unicode MS" pitchFamily="34" charset="-128"/>
              </a:rPr>
              <a:t>A director of a company shall exercise his duties with due and reasonable care, skill and diligence and shall exercise independent judgment.</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45</a:t>
            </a:fld>
            <a:endParaRPr lang="en-US"/>
          </a:p>
        </p:txBody>
      </p:sp>
      <p:sp>
        <p:nvSpPr>
          <p:cNvPr id="5" name="Footer Placeholder 4"/>
          <p:cNvSpPr>
            <a:spLocks noGrp="1"/>
          </p:cNvSpPr>
          <p:nvPr>
            <p:ph type="ftr" sz="quarter" idx="11"/>
          </p:nvPr>
        </p:nvSpPr>
        <p:spPr>
          <a:xfrm>
            <a:off x="609600" y="6248206"/>
            <a:ext cx="8153400" cy="365125"/>
          </a:xfrm>
        </p:spPr>
        <p:txBody>
          <a:bodyPr/>
          <a:lstStyle/>
          <a:p>
            <a:r>
              <a:rPr lang="en-US" dirty="0" smtClean="0"/>
              <a:t>SAXENA &amp; SAXENA</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762000"/>
          </a:xfrm>
        </p:spPr>
        <p:txBody>
          <a:bodyPr>
            <a:normAutofit/>
          </a:bodyPr>
          <a:lstStyle/>
          <a:p>
            <a:r>
              <a:rPr lang="en-US" sz="3600" b="1" dirty="0" smtClean="0"/>
              <a:t>DUTIES OF DIRECTORS</a:t>
            </a:r>
            <a:endParaRPr lang="en-US" sz="3600" dirty="0"/>
          </a:p>
        </p:txBody>
      </p:sp>
      <p:sp>
        <p:nvSpPr>
          <p:cNvPr id="3" name="Content Placeholder 2"/>
          <p:cNvSpPr>
            <a:spLocks noGrp="1"/>
          </p:cNvSpPr>
          <p:nvPr>
            <p:ph sz="quarter" idx="1"/>
          </p:nvPr>
        </p:nvSpPr>
        <p:spPr>
          <a:xfrm>
            <a:off x="381000" y="1600200"/>
            <a:ext cx="8385048" cy="5029200"/>
          </a:xfrm>
        </p:spPr>
        <p:txBody>
          <a:bodyPr>
            <a:normAutofit fontScale="70000" lnSpcReduction="20000"/>
          </a:bodyPr>
          <a:lstStyle/>
          <a:p>
            <a:pPr marL="514350" lvl="0" indent="-514350" algn="just">
              <a:buFont typeface="+mj-lt"/>
              <a:buAutoNum type="alphaLcParenR" startAt="4"/>
            </a:pPr>
            <a:r>
              <a:rPr lang="en-US" dirty="0" smtClean="0">
                <a:latin typeface="Arial Unicode MS" pitchFamily="34" charset="-128"/>
                <a:ea typeface="Arial Unicode MS" pitchFamily="34" charset="-128"/>
                <a:cs typeface="Arial Unicode MS" pitchFamily="34" charset="-128"/>
              </a:rPr>
              <a:t>A director of a company shall not involve in a situation in which he may have a direct or indirect interest that conflicts, or possibly may conflict, with the interest of the company.</a:t>
            </a:r>
          </a:p>
          <a:p>
            <a:pPr marL="514350" indent="-514350" algn="just">
              <a:buFont typeface="+mj-lt"/>
              <a:buAutoNum type="alphaLcParenR" startAt="4"/>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4"/>
            </a:pPr>
            <a:r>
              <a:rPr lang="en-US" dirty="0" smtClean="0">
                <a:latin typeface="Arial Unicode MS" pitchFamily="34" charset="-128"/>
                <a:ea typeface="Arial Unicode MS" pitchFamily="34" charset="-128"/>
                <a:cs typeface="Arial Unicode MS" pitchFamily="34" charset="-128"/>
              </a:rPr>
              <a:t>A Director of a company shall not achieve or attempt to achieve any undue gain or advantage either to himself or to his relatives, partners, or associates and if such director is found guilty of making any undue gain under sub-section (7) he shall be liable to pay an amount equal to that gain to the company.</a:t>
            </a:r>
          </a:p>
          <a:p>
            <a:pPr marL="514350" lvl="0" indent="-514350" algn="just">
              <a:buFont typeface="+mj-lt"/>
              <a:buAutoNum type="alphaLcParenR" startAt="4"/>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4"/>
            </a:pPr>
            <a:r>
              <a:rPr lang="en-US" dirty="0" smtClean="0">
                <a:latin typeface="Arial Unicode MS" pitchFamily="34" charset="-128"/>
                <a:ea typeface="Arial Unicode MS" pitchFamily="34" charset="-128"/>
                <a:cs typeface="Arial Unicode MS" pitchFamily="34" charset="-128"/>
              </a:rPr>
              <a:t>A director of a company shall not assign his office and any assignment so made shall be void.</a:t>
            </a:r>
          </a:p>
          <a:p>
            <a:pPr marL="514350" indent="-514350" algn="just">
              <a:buFont typeface="+mj-lt"/>
              <a:buAutoNum type="alphaLcParenR" startAt="4"/>
            </a:pPr>
            <a:endParaRPr lang="en-US" dirty="0" smtClean="0">
              <a:latin typeface="Arial Unicode MS" pitchFamily="34" charset="-128"/>
              <a:ea typeface="Arial Unicode MS" pitchFamily="34" charset="-128"/>
              <a:cs typeface="Arial Unicode MS" pitchFamily="34" charset="-128"/>
            </a:endParaRPr>
          </a:p>
          <a:p>
            <a:pPr marL="514350" lvl="0" indent="-514350" algn="just">
              <a:buFont typeface="+mj-lt"/>
              <a:buAutoNum type="alphaLcParenR" startAt="4"/>
            </a:pPr>
            <a:r>
              <a:rPr lang="en-US" dirty="0" smtClean="0">
                <a:latin typeface="Arial Unicode MS" pitchFamily="34" charset="-128"/>
                <a:ea typeface="Arial Unicode MS" pitchFamily="34" charset="-128"/>
                <a:cs typeface="Arial Unicode MS" pitchFamily="34" charset="-128"/>
              </a:rPr>
              <a:t>If a director of the company contravenes the provisions of this section such director shall be punishable with fine which shall not be less than one </a:t>
            </a:r>
            <a:r>
              <a:rPr lang="en-US" dirty="0" err="1" smtClean="0">
                <a:latin typeface="Arial Unicode MS" pitchFamily="34" charset="-128"/>
                <a:ea typeface="Arial Unicode MS" pitchFamily="34" charset="-128"/>
                <a:cs typeface="Arial Unicode MS" pitchFamily="34" charset="-128"/>
              </a:rPr>
              <a:t>lakh</a:t>
            </a:r>
            <a:r>
              <a:rPr lang="en-US" dirty="0" smtClean="0">
                <a:latin typeface="Arial Unicode MS" pitchFamily="34" charset="-128"/>
                <a:ea typeface="Arial Unicode MS" pitchFamily="34" charset="-128"/>
                <a:cs typeface="Arial Unicode MS" pitchFamily="34" charset="-128"/>
              </a:rPr>
              <a:t> rupees but which may extend to five </a:t>
            </a:r>
            <a:r>
              <a:rPr lang="en-US" dirty="0" err="1" smtClean="0">
                <a:latin typeface="Arial Unicode MS" pitchFamily="34" charset="-128"/>
                <a:ea typeface="Arial Unicode MS" pitchFamily="34" charset="-128"/>
                <a:cs typeface="Arial Unicode MS" pitchFamily="34" charset="-128"/>
              </a:rPr>
              <a:t>lakh</a:t>
            </a:r>
            <a:r>
              <a:rPr lang="en-US" dirty="0" smtClean="0">
                <a:latin typeface="Arial Unicode MS" pitchFamily="34" charset="-128"/>
                <a:ea typeface="Arial Unicode MS" pitchFamily="34" charset="-128"/>
                <a:cs typeface="Arial Unicode MS" pitchFamily="34" charset="-128"/>
              </a:rPr>
              <a:t> rupees.</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46</a:t>
            </a:fld>
            <a:endParaRPr lang="en-US"/>
          </a:p>
        </p:txBody>
      </p:sp>
      <p:sp>
        <p:nvSpPr>
          <p:cNvPr id="5" name="Footer Placeholder 4"/>
          <p:cNvSpPr>
            <a:spLocks noGrp="1"/>
          </p:cNvSpPr>
          <p:nvPr>
            <p:ph type="ftr" sz="quarter" idx="11"/>
          </p:nvPr>
        </p:nvSpPr>
        <p:spPr>
          <a:xfrm>
            <a:off x="609600" y="6248206"/>
            <a:ext cx="8077200" cy="365125"/>
          </a:xfrm>
        </p:spPr>
        <p:txBody>
          <a:bodyPr/>
          <a:lstStyle/>
          <a:p>
            <a:r>
              <a:rPr lang="en-US" dirty="0" smtClean="0"/>
              <a:t>SAXENA &amp; SAXENA</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153400" cy="685800"/>
          </a:xfrm>
        </p:spPr>
        <p:txBody>
          <a:bodyPr>
            <a:normAutofit/>
          </a:bodyPr>
          <a:lstStyle/>
          <a:p>
            <a:r>
              <a:rPr lang="en-US" sz="3600" b="1" dirty="0" smtClean="0"/>
              <a:t>INDEPENDENT DIRECTOR (CLAUSE 149)</a:t>
            </a:r>
            <a:endParaRPr lang="en-US" sz="3600" dirty="0"/>
          </a:p>
        </p:txBody>
      </p:sp>
      <p:sp>
        <p:nvSpPr>
          <p:cNvPr id="3" name="Content Placeholder 2"/>
          <p:cNvSpPr>
            <a:spLocks noGrp="1"/>
          </p:cNvSpPr>
          <p:nvPr>
            <p:ph sz="quarter" idx="1"/>
          </p:nvPr>
        </p:nvSpPr>
        <p:spPr>
          <a:xfrm>
            <a:off x="381000" y="1600200"/>
            <a:ext cx="8534400" cy="4953000"/>
          </a:xfrm>
        </p:spPr>
        <p:txBody>
          <a:bodyPr>
            <a:noAutofit/>
          </a:bodyPr>
          <a:lstStyle/>
          <a:p>
            <a:pPr marL="0" indent="0" algn="just">
              <a:buNone/>
            </a:pPr>
            <a:r>
              <a:rPr lang="en-US" sz="2000" dirty="0" smtClean="0">
                <a:latin typeface="Arial Unicode MS" pitchFamily="34" charset="-128"/>
                <a:ea typeface="Arial Unicode MS" pitchFamily="34" charset="-128"/>
                <a:cs typeface="Arial Unicode MS" pitchFamily="34" charset="-128"/>
              </a:rPr>
              <a:t>Every listed company shall have </a:t>
            </a:r>
            <a:r>
              <a:rPr lang="en-US" sz="2000" dirty="0" err="1" smtClean="0">
                <a:latin typeface="Arial Unicode MS" pitchFamily="34" charset="-128"/>
                <a:ea typeface="Arial Unicode MS" pitchFamily="34" charset="-128"/>
                <a:cs typeface="Arial Unicode MS" pitchFamily="34" charset="-128"/>
              </a:rPr>
              <a:t>atleast</a:t>
            </a:r>
            <a:r>
              <a:rPr lang="en-US" sz="2000" dirty="0" smtClean="0">
                <a:latin typeface="Arial Unicode MS" pitchFamily="34" charset="-128"/>
                <a:ea typeface="Arial Unicode MS" pitchFamily="34" charset="-128"/>
                <a:cs typeface="Arial Unicode MS" pitchFamily="34" charset="-128"/>
              </a:rPr>
              <a:t> 1/3</a:t>
            </a:r>
            <a:r>
              <a:rPr lang="en-US" sz="2000" baseline="30000" dirty="0" smtClean="0">
                <a:latin typeface="Arial Unicode MS" pitchFamily="34" charset="-128"/>
                <a:ea typeface="Arial Unicode MS" pitchFamily="34" charset="-128"/>
                <a:cs typeface="Arial Unicode MS" pitchFamily="34" charset="-128"/>
              </a:rPr>
              <a:t>rd</a:t>
            </a:r>
            <a:r>
              <a:rPr lang="en-US" sz="2000" dirty="0" smtClean="0">
                <a:latin typeface="Arial Unicode MS" pitchFamily="34" charset="-128"/>
                <a:ea typeface="Arial Unicode MS" pitchFamily="34" charset="-128"/>
                <a:cs typeface="Arial Unicode MS" pitchFamily="34" charset="-128"/>
              </a:rPr>
              <a:t> of total number of director as independent directors.</a:t>
            </a:r>
          </a:p>
          <a:p>
            <a:pPr marL="0" indent="0" algn="just">
              <a:buNone/>
            </a:pPr>
            <a:r>
              <a:rPr lang="en-US" sz="2000" dirty="0" smtClean="0">
                <a:latin typeface="Arial Unicode MS" pitchFamily="34" charset="-128"/>
                <a:ea typeface="Arial Unicode MS" pitchFamily="34" charset="-128"/>
                <a:cs typeface="Arial Unicode MS" pitchFamily="34" charset="-128"/>
              </a:rPr>
              <a:t> </a:t>
            </a:r>
          </a:p>
          <a:p>
            <a:pPr marL="0" indent="0" algn="just">
              <a:buNone/>
            </a:pPr>
            <a:r>
              <a:rPr lang="en-US" sz="2000" dirty="0" smtClean="0">
                <a:latin typeface="Arial Unicode MS" pitchFamily="34" charset="-128"/>
                <a:ea typeface="Arial Unicode MS" pitchFamily="34" charset="-128"/>
                <a:cs typeface="Arial Unicode MS" pitchFamily="34" charset="-128"/>
              </a:rPr>
              <a:t>The Central Government may prescribe minimum number of Directors in case of any class or classes of public company.</a:t>
            </a:r>
          </a:p>
          <a:p>
            <a:pPr marL="0" indent="0" algn="just">
              <a:buNone/>
            </a:pPr>
            <a:r>
              <a:rPr lang="en-US" sz="2000" dirty="0" smtClean="0">
                <a:latin typeface="Arial Unicode MS" pitchFamily="34" charset="-128"/>
                <a:ea typeface="Arial Unicode MS" pitchFamily="34" charset="-128"/>
                <a:cs typeface="Arial Unicode MS" pitchFamily="34" charset="-128"/>
              </a:rPr>
              <a:t>  </a:t>
            </a:r>
          </a:p>
          <a:p>
            <a:pPr marL="0" indent="0" algn="just">
              <a:buNone/>
            </a:pPr>
            <a:r>
              <a:rPr lang="en-US" sz="2000" dirty="0" smtClean="0">
                <a:latin typeface="Arial Unicode MS" pitchFamily="34" charset="-128"/>
                <a:ea typeface="Arial Unicode MS" pitchFamily="34" charset="-128"/>
                <a:cs typeface="Arial Unicode MS" pitchFamily="34" charset="-128"/>
              </a:rPr>
              <a:t>Existing company shall comply this provision within one year from the commencement of this act.</a:t>
            </a:r>
          </a:p>
          <a:p>
            <a:pPr marL="0" indent="0" algn="just">
              <a:buNone/>
            </a:pPr>
            <a:r>
              <a:rPr lang="en-US" sz="2000" dirty="0" smtClean="0">
                <a:latin typeface="Arial Unicode MS" pitchFamily="34" charset="-128"/>
                <a:ea typeface="Arial Unicode MS" pitchFamily="34" charset="-128"/>
                <a:cs typeface="Arial Unicode MS" pitchFamily="34" charset="-128"/>
              </a:rPr>
              <a:t> </a:t>
            </a:r>
          </a:p>
          <a:p>
            <a:pPr marL="0" indent="0" algn="just">
              <a:buNone/>
            </a:pPr>
            <a:r>
              <a:rPr lang="en-US" sz="2000" dirty="0" smtClean="0">
                <a:latin typeface="Arial Unicode MS" pitchFamily="34" charset="-128"/>
                <a:ea typeface="Arial Unicode MS" pitchFamily="34" charset="-128"/>
                <a:cs typeface="Arial Unicode MS" pitchFamily="34" charset="-128"/>
              </a:rPr>
              <a:t>Every independent Director shall :</a:t>
            </a:r>
          </a:p>
          <a:p>
            <a:pPr marL="0" indent="0" algn="just"/>
            <a:r>
              <a:rPr lang="en-US" sz="2000" dirty="0" smtClean="0">
                <a:latin typeface="Arial Unicode MS" pitchFamily="34" charset="-128"/>
                <a:ea typeface="Arial Unicode MS" pitchFamily="34" charset="-128"/>
                <a:cs typeface="Arial Unicode MS" pitchFamily="34" charset="-128"/>
              </a:rPr>
              <a:t>  at the first meeting of the Board in which he participate as Director and</a:t>
            </a:r>
          </a:p>
          <a:p>
            <a:pPr marL="0" indent="0" algn="just"/>
            <a:r>
              <a:rPr lang="en-US" sz="2000" dirty="0" smtClean="0">
                <a:latin typeface="Arial Unicode MS" pitchFamily="34" charset="-128"/>
                <a:ea typeface="Arial Unicode MS" pitchFamily="34" charset="-128"/>
                <a:cs typeface="Arial Unicode MS" pitchFamily="34" charset="-128"/>
              </a:rPr>
              <a:t>  thereafter in every first meeting of every financial year or whatsoever</a:t>
            </a:r>
          </a:p>
          <a:p>
            <a:pPr algn="just">
              <a:buNone/>
            </a:pPr>
            <a:endParaRPr lang="en-US" sz="20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47</a:t>
            </a:fld>
            <a:endParaRPr lang="en-US"/>
          </a:p>
        </p:txBody>
      </p:sp>
      <p:sp>
        <p:nvSpPr>
          <p:cNvPr id="5" name="Footer Placeholder 4"/>
          <p:cNvSpPr>
            <a:spLocks noGrp="1"/>
          </p:cNvSpPr>
          <p:nvPr>
            <p:ph type="ftr" sz="quarter" idx="11"/>
          </p:nvPr>
        </p:nvSpPr>
        <p:spPr>
          <a:xfrm>
            <a:off x="609600" y="6477000"/>
            <a:ext cx="8229600" cy="381000"/>
          </a:xfrm>
        </p:spPr>
        <p:txBody>
          <a:bodyPr/>
          <a:lstStyle/>
          <a:p>
            <a:r>
              <a:rPr lang="en-US" dirty="0" smtClean="0"/>
              <a:t>SAXENA &amp; SAXENA</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609600"/>
            <a:ext cx="8153400" cy="609600"/>
          </a:xfrm>
        </p:spPr>
        <p:txBody>
          <a:bodyPr>
            <a:normAutofit fontScale="90000"/>
          </a:bodyPr>
          <a:lstStyle/>
          <a:p>
            <a:r>
              <a:rPr lang="en-US" b="1" dirty="0" smtClean="0"/>
              <a:t>INDEPENDENT DIRECTOR</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fontScale="92500"/>
          </a:bodyPr>
          <a:lstStyle/>
          <a:p>
            <a:pPr marL="0" indent="0" algn="just">
              <a:buNone/>
            </a:pPr>
            <a:r>
              <a:rPr lang="en-US" sz="2400" dirty="0" smtClean="0">
                <a:latin typeface="Arial Unicode MS" pitchFamily="34" charset="-128"/>
                <a:ea typeface="Arial Unicode MS" pitchFamily="34" charset="-128"/>
                <a:cs typeface="Arial Unicode MS" pitchFamily="34" charset="-128"/>
              </a:rPr>
              <a:t>There is change in the circumstances which may affect his status as independent director gives the declaration that he meets the criteria of independent director as provided in the act.</a:t>
            </a:r>
          </a:p>
          <a:p>
            <a:pPr marL="0" indent="0" algn="just">
              <a:buNone/>
            </a:pPr>
            <a:endParaRPr lang="en-US" sz="2400" dirty="0" smtClean="0">
              <a:latin typeface="Arial Unicode MS" pitchFamily="34" charset="-128"/>
              <a:ea typeface="Arial Unicode MS" pitchFamily="34" charset="-128"/>
              <a:cs typeface="Arial Unicode MS" pitchFamily="34" charset="-128"/>
            </a:endParaRPr>
          </a:p>
          <a:p>
            <a:pPr marL="0" indent="0" algn="just">
              <a:buNone/>
            </a:pPr>
            <a:r>
              <a:rPr lang="en-US" sz="2400" dirty="0" smtClean="0">
                <a:latin typeface="Arial Unicode MS" pitchFamily="34" charset="-128"/>
                <a:ea typeface="Arial Unicode MS" pitchFamily="34" charset="-128"/>
                <a:cs typeface="Arial Unicode MS" pitchFamily="34" charset="-128"/>
              </a:rPr>
              <a:t>Independent Director shall not be entitle to any remuneration other than the reimbursement of expenses for participation in the meeting of Boards and committee.</a:t>
            </a:r>
          </a:p>
          <a:p>
            <a:pPr marL="0" indent="0" algn="just">
              <a:buNone/>
            </a:pPr>
            <a:r>
              <a:rPr lang="en-US" sz="2400" dirty="0" smtClean="0">
                <a:latin typeface="Arial Unicode MS" pitchFamily="34" charset="-128"/>
                <a:ea typeface="Arial Unicode MS" pitchFamily="34" charset="-128"/>
                <a:cs typeface="Arial Unicode MS" pitchFamily="34" charset="-128"/>
              </a:rPr>
              <a:t> </a:t>
            </a:r>
          </a:p>
          <a:p>
            <a:pPr marL="0" indent="0" algn="just">
              <a:buNone/>
            </a:pPr>
            <a:r>
              <a:rPr lang="en-US" sz="2400" dirty="0" smtClean="0">
                <a:latin typeface="Arial Unicode MS" pitchFamily="34" charset="-128"/>
                <a:ea typeface="Arial Unicode MS" pitchFamily="34" charset="-128"/>
                <a:cs typeface="Arial Unicode MS" pitchFamily="34" charset="-128"/>
              </a:rPr>
              <a:t>Independent Director shall hold office for term </a:t>
            </a:r>
            <a:r>
              <a:rPr lang="en-US" sz="2400" dirty="0" err="1" smtClean="0">
                <a:latin typeface="Arial Unicode MS" pitchFamily="34" charset="-128"/>
                <a:ea typeface="Arial Unicode MS" pitchFamily="34" charset="-128"/>
                <a:cs typeface="Arial Unicode MS" pitchFamily="34" charset="-128"/>
              </a:rPr>
              <a:t>upto</a:t>
            </a:r>
            <a:r>
              <a:rPr lang="en-US" sz="2400" dirty="0" smtClean="0">
                <a:latin typeface="Arial Unicode MS" pitchFamily="34" charset="-128"/>
                <a:ea typeface="Arial Unicode MS" pitchFamily="34" charset="-128"/>
                <a:cs typeface="Arial Unicode MS" pitchFamily="34" charset="-128"/>
              </a:rPr>
              <a:t> 5 consecutive years but shall be allowable for re-appointment after passing a special resolution by the company.</a:t>
            </a:r>
          </a:p>
          <a:p>
            <a:pPr>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48</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75000"/>
              </a:schemeClr>
            </a:gs>
            <a:gs pos="50000">
              <a:schemeClr val="accent1">
                <a:tint val="44500"/>
                <a:satMod val="160000"/>
              </a:schemeClr>
            </a:gs>
            <a:gs pos="100000">
              <a:schemeClr val="accent1">
                <a:tint val="23500"/>
                <a:satMod val="16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8229600" cy="4525963"/>
          </a:xfrm>
        </p:spPr>
        <p:txBody>
          <a:bodyPr/>
          <a:lstStyle/>
          <a:p>
            <a:pPr algn="ctr">
              <a:buNone/>
            </a:pPr>
            <a:endParaRPr lang="en-US" dirty="0" smtClean="0"/>
          </a:p>
          <a:p>
            <a:pPr algn="ctr">
              <a:buNone/>
            </a:pPr>
            <a:r>
              <a:rPr lang="en-US" sz="6600" dirty="0" smtClean="0">
                <a:latin typeface="Arial Unicode MS" pitchFamily="34" charset="-128"/>
                <a:ea typeface="Arial Unicode MS" pitchFamily="34" charset="-128"/>
                <a:cs typeface="Arial Unicode MS" pitchFamily="34" charset="-128"/>
              </a:rPr>
              <a:t>THANK YOU</a:t>
            </a:r>
            <a:endParaRPr lang="en-US" sz="6600"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sp>
        <p:nvSpPr>
          <p:cNvPr id="5" name="Footer Placeholder 4"/>
          <p:cNvSpPr>
            <a:spLocks noGrp="1"/>
          </p:cNvSpPr>
          <p:nvPr>
            <p:ph type="ftr" sz="quarter" idx="11"/>
          </p:nvPr>
        </p:nvSpPr>
        <p:spPr>
          <a:xfrm>
            <a:off x="609600" y="6248206"/>
            <a:ext cx="8077200" cy="365125"/>
          </a:xfrm>
        </p:spPr>
        <p:txBody>
          <a:bodyPr/>
          <a:lstStyle/>
          <a:p>
            <a:r>
              <a:rPr lang="en-US" dirty="0" smtClean="0"/>
              <a:t>SAXENA &amp; SAXENA</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33400"/>
            <a:ext cx="8153400" cy="685800"/>
          </a:xfrm>
        </p:spPr>
        <p:txBody>
          <a:bodyPr>
            <a:normAutofit fontScale="90000"/>
          </a:bodyPr>
          <a:lstStyle/>
          <a:p>
            <a:r>
              <a:rPr lang="en-US" b="1" dirty="0" smtClean="0"/>
              <a:t>CHANGES IN EXISTING PROVISIONS</a:t>
            </a:r>
            <a:r>
              <a:rPr lang="en-US" dirty="0" smtClean="0"/>
              <a:t/>
            </a:r>
            <a:br>
              <a:rPr lang="en-US" dirty="0" smtClean="0"/>
            </a:br>
            <a:endParaRPr lang="en-US" dirty="0"/>
          </a:p>
        </p:txBody>
      </p:sp>
      <p:sp>
        <p:nvSpPr>
          <p:cNvPr id="3" name="Content Placeholder 2"/>
          <p:cNvSpPr>
            <a:spLocks noGrp="1"/>
          </p:cNvSpPr>
          <p:nvPr>
            <p:ph sz="quarter" idx="1"/>
          </p:nvPr>
        </p:nvSpPr>
        <p:spPr>
          <a:xfrm>
            <a:off x="457200" y="1600200"/>
            <a:ext cx="8458200" cy="5257800"/>
          </a:xfrm>
        </p:spPr>
        <p:txBody>
          <a:bodyPr>
            <a:normAutofit fontScale="92500"/>
          </a:bodyPr>
          <a:lstStyle/>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Maximum No. of Members in private limited Company increased from  50 to 200 [Clause 2(68)].</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More  stringent regime for Companies u/s 25 (Clause 8).</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Fraudulent information in Prospection (Clause 35).</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Listed company to file a Return with ROC for change in shareholding of Promoter &amp; Director (Clause 131).</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Duties &amp; liabilities of Director (Clause 166).</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At least one woman Director (Clause 149).</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At least one Director who stayed 182 days in previous year (Clause 149).</a:t>
            </a:r>
          </a:p>
          <a:p>
            <a:pPr lvl="0" algn="just">
              <a:buFont typeface="Wingdings" pitchFamily="2" charset="2"/>
              <a:buChar char="Ø"/>
            </a:pPr>
            <a:r>
              <a:rPr lang="en-US" sz="2700" dirty="0" smtClean="0">
                <a:latin typeface="Arial Unicode MS" pitchFamily="34" charset="-128"/>
                <a:ea typeface="Arial Unicode MS" pitchFamily="34" charset="-128"/>
                <a:cs typeface="Arial Unicode MS" pitchFamily="34" charset="-128"/>
              </a:rPr>
              <a:t>Independent Director (Clause 149).</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5</a:t>
            </a:fld>
            <a:endParaRPr lang="en-US"/>
          </a:p>
        </p:txBody>
      </p:sp>
      <p:sp>
        <p:nvSpPr>
          <p:cNvPr id="5" name="Footer Placeholder 4"/>
          <p:cNvSpPr>
            <a:spLocks noGrp="1"/>
          </p:cNvSpPr>
          <p:nvPr>
            <p:ph type="ftr" sz="quarter" idx="11"/>
          </p:nvPr>
        </p:nvSpPr>
        <p:spPr>
          <a:xfrm>
            <a:off x="609600" y="6324600"/>
            <a:ext cx="8305800" cy="533400"/>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OLD PROVISION TO GO</a:t>
            </a:r>
            <a:endParaRPr lang="en-US" dirty="0"/>
          </a:p>
        </p:txBody>
      </p:sp>
      <p:sp>
        <p:nvSpPr>
          <p:cNvPr id="3" name="Content Placeholder 2"/>
          <p:cNvSpPr>
            <a:spLocks noGrp="1"/>
          </p:cNvSpPr>
          <p:nvPr>
            <p:ph sz="quarter" idx="1"/>
          </p:nvPr>
        </p:nvSpPr>
        <p:spPr/>
        <p:txBody>
          <a:bodyPr>
            <a:normAutofit fontScale="85000" lnSpcReduction="10000"/>
          </a:bodyPr>
          <a:lstStyle/>
          <a:p>
            <a:pPr lvl="0" algn="just"/>
            <a:r>
              <a:rPr lang="en-US" dirty="0" smtClean="0">
                <a:latin typeface="Arial Unicode MS" pitchFamily="34" charset="-128"/>
                <a:ea typeface="Arial Unicode MS" pitchFamily="34" charset="-128"/>
                <a:cs typeface="Arial Unicode MS" pitchFamily="34" charset="-128"/>
              </a:rPr>
              <a:t>Certificate of Incorporation is conclusive evidence (Section 35).</a:t>
            </a:r>
          </a:p>
          <a:p>
            <a:pPr lvl="0" algn="just"/>
            <a:r>
              <a:rPr lang="en-US" dirty="0" smtClean="0">
                <a:latin typeface="Arial Unicode MS" pitchFamily="34" charset="-128"/>
                <a:ea typeface="Arial Unicode MS" pitchFamily="34" charset="-128"/>
                <a:cs typeface="Arial Unicode MS" pitchFamily="34" charset="-128"/>
              </a:rPr>
              <a:t>Statement in lieu of prospectus (section 70).</a:t>
            </a:r>
          </a:p>
          <a:p>
            <a:pPr lvl="0" algn="just"/>
            <a:r>
              <a:rPr lang="en-US" dirty="0" smtClean="0">
                <a:latin typeface="Arial Unicode MS" pitchFamily="34" charset="-128"/>
                <a:ea typeface="Arial Unicode MS" pitchFamily="34" charset="-128"/>
                <a:cs typeface="Arial Unicode MS" pitchFamily="34" charset="-128"/>
              </a:rPr>
              <a:t>Share Warrants (Clause 114).</a:t>
            </a:r>
          </a:p>
          <a:p>
            <a:pPr lvl="0" algn="just"/>
            <a:r>
              <a:rPr lang="en-US" dirty="0" smtClean="0">
                <a:latin typeface="Arial Unicode MS" pitchFamily="34" charset="-128"/>
                <a:ea typeface="Arial Unicode MS" pitchFamily="34" charset="-128"/>
                <a:cs typeface="Arial Unicode MS" pitchFamily="34" charset="-128"/>
              </a:rPr>
              <a:t>Certificate of Commencement of Business (Section 149).</a:t>
            </a:r>
          </a:p>
          <a:p>
            <a:pPr lvl="0" algn="just"/>
            <a:r>
              <a:rPr lang="en-US" dirty="0" smtClean="0">
                <a:latin typeface="Arial Unicode MS" pitchFamily="34" charset="-128"/>
                <a:ea typeface="Arial Unicode MS" pitchFamily="34" charset="-128"/>
                <a:cs typeface="Arial Unicode MS" pitchFamily="34" charset="-128"/>
              </a:rPr>
              <a:t>Statutory Meeting &amp; Statutory Report (Section 165).</a:t>
            </a:r>
          </a:p>
          <a:p>
            <a:pPr lvl="0" algn="just"/>
            <a:r>
              <a:rPr lang="en-US" dirty="0" smtClean="0">
                <a:latin typeface="Arial Unicode MS" pitchFamily="34" charset="-128"/>
                <a:ea typeface="Arial Unicode MS" pitchFamily="34" charset="-128"/>
                <a:cs typeface="Arial Unicode MS" pitchFamily="34" charset="-128"/>
              </a:rPr>
              <a:t>Special Audit (Section 233A).</a:t>
            </a:r>
          </a:p>
          <a:p>
            <a:pPr lvl="0" algn="just"/>
            <a:r>
              <a:rPr lang="en-US" dirty="0" smtClean="0">
                <a:latin typeface="Arial Unicode MS" pitchFamily="34" charset="-128"/>
                <a:ea typeface="Arial Unicode MS" pitchFamily="34" charset="-128"/>
                <a:cs typeface="Arial Unicode MS" pitchFamily="34" charset="-128"/>
              </a:rPr>
              <a:t>Share Qualification (Section 270).</a:t>
            </a:r>
          </a:p>
          <a:p>
            <a:pPr lvl="0" algn="just"/>
            <a:r>
              <a:rPr lang="en-US" dirty="0" smtClean="0">
                <a:latin typeface="Arial Unicode MS" pitchFamily="34" charset="-128"/>
                <a:ea typeface="Arial Unicode MS" pitchFamily="34" charset="-128"/>
                <a:cs typeface="Arial Unicode MS" pitchFamily="34" charset="-128"/>
              </a:rPr>
              <a:t>Restriction on appointment and Remuneration of sole setting Agent (Section 294 to 294 AA).</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6</a:t>
            </a:fld>
            <a:endParaRPr lang="en-US"/>
          </a:p>
        </p:txBody>
      </p:sp>
      <p:sp>
        <p:nvSpPr>
          <p:cNvPr id="5" name="Footer Placeholder 4"/>
          <p:cNvSpPr>
            <a:spLocks noGrp="1"/>
          </p:cNvSpPr>
          <p:nvPr>
            <p:ph type="ftr" sz="quarter" idx="11"/>
          </p:nvPr>
        </p:nvSpPr>
        <p:spPr>
          <a:xfrm>
            <a:off x="609600" y="6248206"/>
            <a:ext cx="8229600" cy="365125"/>
          </a:xfrm>
        </p:spPr>
        <p:txBody>
          <a:bodyPr/>
          <a:lstStyle/>
          <a:p>
            <a:r>
              <a:rPr lang="en-US" dirty="0" smtClean="0"/>
              <a:t>SAXENA &amp; SAXENA</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762000"/>
          </a:xfrm>
        </p:spPr>
        <p:txBody>
          <a:bodyPr>
            <a:normAutofit fontScale="90000"/>
          </a:bodyPr>
          <a:lstStyle/>
          <a:p>
            <a:r>
              <a:rPr lang="en-US" b="1" dirty="0" smtClean="0"/>
              <a:t>NEW DEFINITION IN THE BILL</a:t>
            </a:r>
            <a:r>
              <a:rPr lang="en-US" dirty="0" smtClean="0"/>
              <a:t/>
            </a:r>
            <a:br>
              <a:rPr lang="en-US" dirty="0" smtClean="0"/>
            </a:br>
            <a:endParaRPr lang="en-US" dirty="0"/>
          </a:p>
        </p:txBody>
      </p:sp>
      <p:sp>
        <p:nvSpPr>
          <p:cNvPr id="3" name="Content Placeholder 2"/>
          <p:cNvSpPr>
            <a:spLocks noGrp="1"/>
          </p:cNvSpPr>
          <p:nvPr>
            <p:ph sz="quarter" idx="1"/>
          </p:nvPr>
        </p:nvSpPr>
        <p:spPr>
          <a:xfrm>
            <a:off x="612648" y="1600200"/>
            <a:ext cx="8153400" cy="5257800"/>
          </a:xfrm>
        </p:spPr>
        <p:txBody>
          <a:bodyPr>
            <a:normAutofit fontScale="77500" lnSpcReduction="20000"/>
          </a:bodyPr>
          <a:lstStyle/>
          <a:p>
            <a:pPr lvl="0"/>
            <a:r>
              <a:rPr lang="en-US" dirty="0" smtClean="0">
                <a:latin typeface="Arial Unicode MS" pitchFamily="34" charset="-128"/>
                <a:ea typeface="Arial Unicode MS" pitchFamily="34" charset="-128"/>
                <a:cs typeface="Arial Unicode MS" pitchFamily="34" charset="-128"/>
              </a:rPr>
              <a:t>Auditing Standards – clause 2(7)</a:t>
            </a:r>
          </a:p>
          <a:p>
            <a:pPr lvl="0"/>
            <a:r>
              <a:rPr lang="en-US" dirty="0" smtClean="0">
                <a:latin typeface="Arial Unicode MS" pitchFamily="34" charset="-128"/>
                <a:ea typeface="Arial Unicode MS" pitchFamily="34" charset="-128"/>
                <a:cs typeface="Arial Unicode MS" pitchFamily="34" charset="-128"/>
              </a:rPr>
              <a:t>Associate company – clause 2(6)</a:t>
            </a:r>
          </a:p>
          <a:p>
            <a:pPr lvl="0"/>
            <a:r>
              <a:rPr lang="en-US" dirty="0" smtClean="0">
                <a:latin typeface="Arial Unicode MS" pitchFamily="34" charset="-128"/>
                <a:ea typeface="Arial Unicode MS" pitchFamily="34" charset="-128"/>
                <a:cs typeface="Arial Unicode MS" pitchFamily="34" charset="-128"/>
              </a:rPr>
              <a:t>Chief Executive Officer – Clause 2(18)</a:t>
            </a:r>
          </a:p>
          <a:p>
            <a:pPr lvl="0"/>
            <a:r>
              <a:rPr lang="en-US" dirty="0" smtClean="0">
                <a:latin typeface="Arial Unicode MS" pitchFamily="34" charset="-128"/>
                <a:ea typeface="Arial Unicode MS" pitchFamily="34" charset="-128"/>
                <a:cs typeface="Arial Unicode MS" pitchFamily="34" charset="-128"/>
              </a:rPr>
              <a:t>Chief Financial Officer – Clause 2 (19)</a:t>
            </a:r>
          </a:p>
          <a:p>
            <a:pPr lvl="0"/>
            <a:r>
              <a:rPr lang="en-US" dirty="0" smtClean="0">
                <a:latin typeface="Arial Unicode MS" pitchFamily="34" charset="-128"/>
                <a:ea typeface="Arial Unicode MS" pitchFamily="34" charset="-128"/>
                <a:cs typeface="Arial Unicode MS" pitchFamily="34" charset="-128"/>
              </a:rPr>
              <a:t>Employees Stock Option – Clause 2 (37)</a:t>
            </a:r>
          </a:p>
          <a:p>
            <a:pPr lvl="0"/>
            <a:r>
              <a:rPr lang="en-US" dirty="0" smtClean="0">
                <a:latin typeface="Arial Unicode MS" pitchFamily="34" charset="-128"/>
                <a:ea typeface="Arial Unicode MS" pitchFamily="34" charset="-128"/>
                <a:cs typeface="Arial Unicode MS" pitchFamily="34" charset="-128"/>
              </a:rPr>
              <a:t>Financial Statement – Clause 2 (40)</a:t>
            </a:r>
          </a:p>
          <a:p>
            <a:pPr lvl="0"/>
            <a:r>
              <a:rPr lang="en-US" dirty="0" smtClean="0">
                <a:latin typeface="Arial Unicode MS" pitchFamily="34" charset="-128"/>
                <a:ea typeface="Arial Unicode MS" pitchFamily="34" charset="-128"/>
                <a:cs typeface="Arial Unicode MS" pitchFamily="34" charset="-128"/>
              </a:rPr>
              <a:t>Financial Year  - clause 2 (41)</a:t>
            </a:r>
          </a:p>
          <a:p>
            <a:pPr lvl="0"/>
            <a:r>
              <a:rPr lang="en-US" dirty="0" smtClean="0">
                <a:latin typeface="Arial Unicode MS" pitchFamily="34" charset="-128"/>
                <a:ea typeface="Arial Unicode MS" pitchFamily="34" charset="-128"/>
                <a:cs typeface="Arial Unicode MS" pitchFamily="34" charset="-128"/>
              </a:rPr>
              <a:t>Global Depository Receipt – Clause 2 (44)</a:t>
            </a:r>
          </a:p>
          <a:p>
            <a:pPr lvl="0"/>
            <a:r>
              <a:rPr lang="en-US" dirty="0" smtClean="0">
                <a:latin typeface="Arial Unicode MS" pitchFamily="34" charset="-128"/>
                <a:ea typeface="Arial Unicode MS" pitchFamily="34" charset="-128"/>
                <a:cs typeface="Arial Unicode MS" pitchFamily="34" charset="-128"/>
              </a:rPr>
              <a:t>Independent Director – Clause 2 (47)</a:t>
            </a:r>
          </a:p>
          <a:p>
            <a:pPr lvl="0"/>
            <a:r>
              <a:rPr lang="en-US" dirty="0" smtClean="0">
                <a:latin typeface="Arial Unicode MS" pitchFamily="34" charset="-128"/>
                <a:ea typeface="Arial Unicode MS" pitchFamily="34" charset="-128"/>
                <a:cs typeface="Arial Unicode MS" pitchFamily="34" charset="-128"/>
              </a:rPr>
              <a:t>Key Managerial Personnel – Clause 2(51)</a:t>
            </a:r>
          </a:p>
          <a:p>
            <a:pPr lvl="0"/>
            <a:r>
              <a:rPr lang="en-US" dirty="0" smtClean="0">
                <a:latin typeface="Arial Unicode MS" pitchFamily="34" charset="-128"/>
                <a:ea typeface="Arial Unicode MS" pitchFamily="34" charset="-128"/>
                <a:cs typeface="Arial Unicode MS" pitchFamily="34" charset="-128"/>
              </a:rPr>
              <a:t>One Person Company – Clause 2 (62)</a:t>
            </a:r>
          </a:p>
          <a:p>
            <a:pPr lvl="0"/>
            <a:r>
              <a:rPr lang="en-US" dirty="0" smtClean="0">
                <a:latin typeface="Arial Unicode MS" pitchFamily="34" charset="-128"/>
                <a:ea typeface="Arial Unicode MS" pitchFamily="34" charset="-128"/>
                <a:cs typeface="Arial Unicode MS" pitchFamily="34" charset="-128"/>
              </a:rPr>
              <a:t>Promoter – Clause 2 (69)</a:t>
            </a:r>
          </a:p>
          <a:p>
            <a:pPr lvl="0"/>
            <a:r>
              <a:rPr lang="en-US" dirty="0" smtClean="0">
                <a:latin typeface="Arial Unicode MS" pitchFamily="34" charset="-128"/>
                <a:ea typeface="Arial Unicode MS" pitchFamily="34" charset="-128"/>
                <a:cs typeface="Arial Unicode MS" pitchFamily="34" charset="-128"/>
              </a:rPr>
              <a:t>Small Company – Clause 2 (85)</a:t>
            </a:r>
          </a:p>
          <a:p>
            <a:pPr lvl="0"/>
            <a:r>
              <a:rPr lang="en-US" dirty="0" smtClean="0">
                <a:latin typeface="Arial Unicode MS" pitchFamily="34" charset="-128"/>
                <a:ea typeface="Arial Unicode MS" pitchFamily="34" charset="-128"/>
                <a:cs typeface="Arial Unicode MS" pitchFamily="34" charset="-128"/>
              </a:rPr>
              <a:t>Turnover – Clause 2 (91)</a:t>
            </a:r>
          </a:p>
          <a:p>
            <a:pPr>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7</a:t>
            </a:fld>
            <a:endParaRPr lang="en-US"/>
          </a:p>
        </p:txBody>
      </p:sp>
      <p:sp>
        <p:nvSpPr>
          <p:cNvPr id="5" name="Footer Placeholder 4"/>
          <p:cNvSpPr>
            <a:spLocks noGrp="1"/>
          </p:cNvSpPr>
          <p:nvPr>
            <p:ph type="ftr" sz="quarter" idx="11"/>
          </p:nvPr>
        </p:nvSpPr>
        <p:spPr>
          <a:xfrm>
            <a:off x="609600" y="6400800"/>
            <a:ext cx="8534400" cy="457200"/>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153400" cy="762000"/>
          </a:xfrm>
        </p:spPr>
        <p:txBody>
          <a:bodyPr>
            <a:normAutofit fontScale="90000"/>
          </a:bodyPr>
          <a:lstStyle/>
          <a:p>
            <a:r>
              <a:rPr lang="en-US" sz="4000" b="1" dirty="0" smtClean="0"/>
              <a:t>CRUCIAL ISSUES OF THE BILL </a:t>
            </a:r>
            <a:r>
              <a:rPr lang="en-US" b="1" dirty="0" smtClean="0"/>
              <a:t/>
            </a:r>
            <a:br>
              <a:rPr lang="en-US" b="1" dirty="0" smtClean="0"/>
            </a:br>
            <a:r>
              <a:rPr lang="en-US" sz="3100" b="1" dirty="0" smtClean="0"/>
              <a:t>(Only Selected Clauses)</a:t>
            </a:r>
            <a:r>
              <a:rPr lang="en-US" dirty="0" smtClean="0"/>
              <a:t/>
            </a:r>
            <a:br>
              <a:rPr lang="en-US" dirty="0" smtClean="0"/>
            </a:br>
            <a:endParaRPr lang="en-US" dirty="0"/>
          </a:p>
        </p:txBody>
      </p:sp>
      <p:sp>
        <p:nvSpPr>
          <p:cNvPr id="3" name="Content Placeholder 2"/>
          <p:cNvSpPr>
            <a:spLocks noGrp="1"/>
          </p:cNvSpPr>
          <p:nvPr>
            <p:ph sz="quarter" idx="1"/>
          </p:nvPr>
        </p:nvSpPr>
        <p:spPr>
          <a:xfrm>
            <a:off x="457200" y="1600200"/>
            <a:ext cx="8229600" cy="5257800"/>
          </a:xfrm>
        </p:spPr>
        <p:txBody>
          <a:bodyPr>
            <a:normAutofit fontScale="77500" lnSpcReduction="20000"/>
          </a:bodyPr>
          <a:lstStyle/>
          <a:p>
            <a:pPr algn="just">
              <a:buNone/>
            </a:pPr>
            <a:r>
              <a:rPr lang="en-US" sz="4100" dirty="0" smtClean="0">
                <a:latin typeface="Arial Unicode MS" pitchFamily="34" charset="-128"/>
                <a:ea typeface="Arial Unicode MS" pitchFamily="34" charset="-128"/>
                <a:cs typeface="Arial Unicode MS" pitchFamily="34" charset="-128"/>
              </a:rPr>
              <a:t>A.	</a:t>
            </a:r>
            <a:r>
              <a:rPr lang="en-US" sz="4100" u="sng" dirty="0" smtClean="0">
                <a:latin typeface="Arial Unicode MS" pitchFamily="34" charset="-128"/>
                <a:ea typeface="Arial Unicode MS" pitchFamily="34" charset="-128"/>
                <a:cs typeface="Arial Unicode MS" pitchFamily="34" charset="-128"/>
              </a:rPr>
              <a:t>Incorporation of the Companies </a:t>
            </a:r>
          </a:p>
          <a:p>
            <a:pPr algn="just">
              <a:buNone/>
            </a:pPr>
            <a:r>
              <a:rPr lang="en-US" dirty="0" smtClean="0">
                <a:latin typeface="Arial Unicode MS" pitchFamily="34" charset="-128"/>
                <a:ea typeface="Arial Unicode MS" pitchFamily="34" charset="-128"/>
                <a:cs typeface="Arial Unicode MS" pitchFamily="34" charset="-128"/>
              </a:rPr>
              <a:t> </a:t>
            </a:r>
          </a:p>
          <a:p>
            <a:pPr algn="just">
              <a:buNone/>
            </a:pPr>
            <a:r>
              <a:rPr lang="en-US" b="1" dirty="0" smtClean="0">
                <a:latin typeface="Arial Unicode MS" pitchFamily="34" charset="-128"/>
                <a:ea typeface="Arial Unicode MS" pitchFamily="34" charset="-128"/>
                <a:cs typeface="Arial Unicode MS" pitchFamily="34" charset="-128"/>
              </a:rPr>
              <a:t>I.	One Person Company (Clause 3) :-</a:t>
            </a:r>
            <a:endParaRPr lang="en-US" dirty="0" smtClean="0">
              <a:latin typeface="Arial Unicode MS" pitchFamily="34" charset="-128"/>
              <a:ea typeface="Arial Unicode MS" pitchFamily="34" charset="-128"/>
              <a:cs typeface="Arial Unicode MS" pitchFamily="34" charset="-128"/>
            </a:endParaRPr>
          </a:p>
          <a:p>
            <a:pPr algn="just">
              <a:buNone/>
            </a:pPr>
            <a:r>
              <a:rPr lang="en-US" dirty="0" smtClean="0">
                <a:latin typeface="Arial Unicode MS" pitchFamily="34" charset="-128"/>
                <a:ea typeface="Arial Unicode MS" pitchFamily="34" charset="-128"/>
                <a:cs typeface="Arial Unicode MS" pitchFamily="34" charset="-128"/>
              </a:rPr>
              <a:t> </a:t>
            </a:r>
          </a:p>
          <a:p>
            <a:pPr algn="just"/>
            <a:r>
              <a:rPr lang="en-US" dirty="0" smtClean="0">
                <a:latin typeface="Arial Unicode MS" pitchFamily="34" charset="-128"/>
                <a:ea typeface="Arial Unicode MS" pitchFamily="34" charset="-128"/>
                <a:cs typeface="Arial Unicode MS" pitchFamily="34" charset="-128"/>
              </a:rPr>
              <a:t>Now company can be incorporated with single subscriber and single Director.</a:t>
            </a:r>
          </a:p>
          <a:p>
            <a:pPr algn="just"/>
            <a:r>
              <a:rPr lang="en-US" dirty="0" smtClean="0">
                <a:latin typeface="Arial Unicode MS" pitchFamily="34" charset="-128"/>
                <a:ea typeface="Arial Unicode MS" pitchFamily="34" charset="-128"/>
                <a:cs typeface="Arial Unicode MS" pitchFamily="34" charset="-128"/>
              </a:rPr>
              <a:t>Memorandum of such company shall mention the name of other person who shall be the member of the company in the event of the death of the subscriber.</a:t>
            </a:r>
          </a:p>
          <a:p>
            <a:pPr algn="just"/>
            <a:r>
              <a:rPr lang="en-US" dirty="0" smtClean="0">
                <a:latin typeface="Arial Unicode MS" pitchFamily="34" charset="-128"/>
                <a:ea typeface="Arial Unicode MS" pitchFamily="34" charset="-128"/>
                <a:cs typeface="Arial Unicode MS" pitchFamily="34" charset="-128"/>
              </a:rPr>
              <a:t>Consent of such other person shall be given at the time of incorporation to the Registrar.  Such other person can withdraw his or her consent at any time by giving notice to the Registrar.</a:t>
            </a:r>
          </a:p>
          <a:p>
            <a:pPr algn="just"/>
            <a:r>
              <a:rPr lang="en-US" dirty="0" smtClean="0">
                <a:latin typeface="Arial Unicode MS" pitchFamily="34" charset="-128"/>
                <a:ea typeface="Arial Unicode MS" pitchFamily="34" charset="-128"/>
                <a:cs typeface="Arial Unicode MS" pitchFamily="34" charset="-128"/>
              </a:rPr>
              <a:t>The subscriber of one person company can change the name of other person company by filing particular of another person  in prescribed form.</a:t>
            </a:r>
          </a:p>
          <a:p>
            <a:pPr algn="just"/>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8</a:t>
            </a:fld>
            <a:endParaRPr lang="en-US"/>
          </a:p>
        </p:txBody>
      </p:sp>
      <p:sp>
        <p:nvSpPr>
          <p:cNvPr id="5" name="Footer Placeholder 4"/>
          <p:cNvSpPr>
            <a:spLocks noGrp="1"/>
          </p:cNvSpPr>
          <p:nvPr>
            <p:ph type="ftr" sz="quarter" idx="11"/>
          </p:nvPr>
        </p:nvSpPr>
        <p:spPr>
          <a:xfrm>
            <a:off x="609600" y="6400800"/>
            <a:ext cx="8382000" cy="457200"/>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Autofit/>
          </a:bodyPr>
          <a:lstStyle/>
          <a:p>
            <a:r>
              <a:rPr lang="en-US" sz="3600" u="sng" dirty="0" smtClean="0">
                <a:latin typeface="Arial Unicode MS" pitchFamily="34" charset="-128"/>
                <a:ea typeface="Arial Unicode MS" pitchFamily="34" charset="-128"/>
                <a:cs typeface="Arial Unicode MS" pitchFamily="34" charset="-128"/>
              </a:rPr>
              <a:t>Incorporation of the Companies </a:t>
            </a:r>
            <a:r>
              <a:rPr lang="en-US" sz="3600" dirty="0" smtClean="0">
                <a:latin typeface="Arial Unicode MS" pitchFamily="34" charset="-128"/>
                <a:ea typeface="Arial Unicode MS" pitchFamily="34" charset="-128"/>
                <a:cs typeface="Arial Unicode MS" pitchFamily="34" charset="-128"/>
              </a:rPr>
              <a:t> </a:t>
            </a:r>
          </a:p>
        </p:txBody>
      </p:sp>
      <p:sp>
        <p:nvSpPr>
          <p:cNvPr id="3" name="Content Placeholder 2"/>
          <p:cNvSpPr>
            <a:spLocks noGrp="1"/>
          </p:cNvSpPr>
          <p:nvPr>
            <p:ph sz="quarter" idx="1"/>
          </p:nvPr>
        </p:nvSpPr>
        <p:spPr/>
        <p:txBody>
          <a:bodyPr>
            <a:normAutofit fontScale="77500" lnSpcReduction="20000"/>
          </a:bodyPr>
          <a:lstStyle/>
          <a:p>
            <a:pPr algn="just">
              <a:buNone/>
            </a:pPr>
            <a:r>
              <a:rPr lang="en-US" sz="3200" b="1" dirty="0" smtClean="0"/>
              <a:t>II.	MEMORANDUM OF ASSOCIATION {CLAUSE 4(1)}</a:t>
            </a:r>
            <a:endParaRPr lang="en-US" dirty="0" smtClean="0">
              <a:latin typeface="Arial Unicode MS" pitchFamily="34" charset="-128"/>
              <a:ea typeface="Arial Unicode MS" pitchFamily="34" charset="-128"/>
              <a:cs typeface="Arial Unicode MS" pitchFamily="34" charset="-128"/>
            </a:endParaRPr>
          </a:p>
          <a:p>
            <a:pPr algn="just"/>
            <a:endParaRPr lang="en-US" dirty="0" smtClean="0">
              <a:latin typeface="Arial Unicode MS" pitchFamily="34" charset="-128"/>
              <a:ea typeface="Arial Unicode MS" pitchFamily="34" charset="-128"/>
              <a:cs typeface="Arial Unicode MS" pitchFamily="34" charset="-128"/>
            </a:endParaRPr>
          </a:p>
          <a:p>
            <a:pPr algn="just"/>
            <a:r>
              <a:rPr lang="en-US" dirty="0" smtClean="0">
                <a:latin typeface="Arial Unicode MS" pitchFamily="34" charset="-128"/>
                <a:ea typeface="Arial Unicode MS" pitchFamily="34" charset="-128"/>
                <a:cs typeface="Arial Unicode MS" pitchFamily="34" charset="-128"/>
              </a:rPr>
              <a:t>New Bill does not require the object clause in the Memorandum to be classified into:-</a:t>
            </a:r>
          </a:p>
          <a:p>
            <a:pPr algn="just">
              <a:buNone/>
            </a:pPr>
            <a:endParaRPr lang="en-US" dirty="0" smtClean="0">
              <a:latin typeface="Arial Unicode MS" pitchFamily="34" charset="-128"/>
              <a:ea typeface="Arial Unicode MS" pitchFamily="34" charset="-128"/>
              <a:cs typeface="Arial Unicode MS" pitchFamily="34" charset="-128"/>
            </a:endParaRPr>
          </a:p>
          <a:p>
            <a:pPr lvl="0" algn="just"/>
            <a:r>
              <a:rPr lang="en-US" dirty="0" smtClean="0">
                <a:latin typeface="Arial Unicode MS" pitchFamily="34" charset="-128"/>
                <a:ea typeface="Arial Unicode MS" pitchFamily="34" charset="-128"/>
                <a:cs typeface="Arial Unicode MS" pitchFamily="34" charset="-128"/>
              </a:rPr>
              <a:t>Main objects of the company </a:t>
            </a:r>
          </a:p>
          <a:p>
            <a:pPr algn="just">
              <a:buNone/>
            </a:pPr>
            <a:endParaRPr lang="en-US" dirty="0" smtClean="0">
              <a:latin typeface="Arial Unicode MS" pitchFamily="34" charset="-128"/>
              <a:ea typeface="Arial Unicode MS" pitchFamily="34" charset="-128"/>
              <a:cs typeface="Arial Unicode MS" pitchFamily="34" charset="-128"/>
            </a:endParaRPr>
          </a:p>
          <a:p>
            <a:pPr lvl="0" algn="just"/>
            <a:r>
              <a:rPr lang="en-US" dirty="0" smtClean="0">
                <a:latin typeface="Arial Unicode MS" pitchFamily="34" charset="-128"/>
                <a:ea typeface="Arial Unicode MS" pitchFamily="34" charset="-128"/>
                <a:cs typeface="Arial Unicode MS" pitchFamily="34" charset="-128"/>
              </a:rPr>
              <a:t>Objects incidental or ancillary to the attainment of the main object and other object, </a:t>
            </a:r>
          </a:p>
          <a:p>
            <a:pPr lvl="0" algn="just">
              <a:buNone/>
            </a:pPr>
            <a:endParaRPr lang="en-US" dirty="0" smtClean="0">
              <a:latin typeface="Arial Unicode MS" pitchFamily="34" charset="-128"/>
              <a:ea typeface="Arial Unicode MS" pitchFamily="34" charset="-128"/>
              <a:cs typeface="Arial Unicode MS" pitchFamily="34" charset="-128"/>
            </a:endParaRPr>
          </a:p>
          <a:p>
            <a:pPr lvl="0" algn="just"/>
            <a:r>
              <a:rPr lang="en-US" dirty="0" smtClean="0">
                <a:latin typeface="Arial Unicode MS" pitchFamily="34" charset="-128"/>
                <a:ea typeface="Arial Unicode MS" pitchFamily="34" charset="-128"/>
                <a:cs typeface="Arial Unicode MS" pitchFamily="34" charset="-128"/>
              </a:rPr>
              <a:t>that is why bill omits the provisions of present section 149(2)(a) for passing the Special Resolution to do the business of other object.</a:t>
            </a:r>
          </a:p>
          <a:p>
            <a:pPr algn="just">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9</a:t>
            </a:fld>
            <a:endParaRPr lang="en-US"/>
          </a:p>
        </p:txBody>
      </p:sp>
      <p:sp>
        <p:nvSpPr>
          <p:cNvPr id="5" name="Footer Placeholder 4"/>
          <p:cNvSpPr>
            <a:spLocks noGrp="1"/>
          </p:cNvSpPr>
          <p:nvPr>
            <p:ph type="ftr" sz="quarter" idx="11"/>
          </p:nvPr>
        </p:nvSpPr>
        <p:spPr>
          <a:xfrm>
            <a:off x="609600" y="6248206"/>
            <a:ext cx="8001000" cy="365125"/>
          </a:xfrm>
        </p:spPr>
        <p:txBody>
          <a:bodyPr/>
          <a:lstStyle/>
          <a:p>
            <a:r>
              <a:rPr lang="en-US" dirty="0" smtClean="0"/>
              <a:t>SAXENA &amp; SAXENA</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355</TotalTime>
  <Words>3202</Words>
  <Application>Microsoft Office PowerPoint</Application>
  <PresentationFormat>On-screen Show (4:3)</PresentationFormat>
  <Paragraphs>478</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Median</vt:lpstr>
      <vt:lpstr>CRUCIAL ISSUES RELATING TO NEW COMPANY BILL 2011 </vt:lpstr>
      <vt:lpstr>INTRODUCTION </vt:lpstr>
      <vt:lpstr>AIM OF THE BILL</vt:lpstr>
      <vt:lpstr>NEW CLAUSES </vt:lpstr>
      <vt:lpstr>CHANGES IN EXISTING PROVISIONS </vt:lpstr>
      <vt:lpstr>OLD PROVISION TO GO</vt:lpstr>
      <vt:lpstr>NEW DEFINITION IN THE BILL </vt:lpstr>
      <vt:lpstr>CRUCIAL ISSUES OF THE BILL  (Only Selected Clauses) </vt:lpstr>
      <vt:lpstr>Incorporation of the Companies  </vt:lpstr>
      <vt:lpstr>Incorporation of the Companies  </vt:lpstr>
      <vt:lpstr>Incorporation of the Companies </vt:lpstr>
      <vt:lpstr>Incorporation of the Companies </vt:lpstr>
      <vt:lpstr> </vt:lpstr>
      <vt:lpstr> </vt:lpstr>
      <vt:lpstr>Incorporation of the Companies  </vt:lpstr>
      <vt:lpstr>CRUCIAL ISSUES OF THE BILL  (Only Selected Clauses) </vt:lpstr>
      <vt:lpstr>COMMENCEMENT OF BUSINESS  (CLAUSE 11)</vt:lpstr>
      <vt:lpstr>Slide 18</vt:lpstr>
      <vt:lpstr>MAXIMUM NUMBER OF DIRECTORS</vt:lpstr>
      <vt:lpstr>CRUCIAL ISSUES OF THE BILL  (Only Selected Clauses)  </vt:lpstr>
      <vt:lpstr> </vt:lpstr>
      <vt:lpstr>CRUCIAL ISSUES OF THE BILL  (Only Selected Clauses)  </vt:lpstr>
      <vt:lpstr>CRUCIAL ISSUES OF THE BILL  (Only Selected Clauses) </vt:lpstr>
      <vt:lpstr>CRUCIAL ISSUES OF THE BILL  (Only Selected Clauses)  </vt:lpstr>
      <vt:lpstr>CRUCIAL ISSUES OF THE BILL  (Only Selected Clauses)  </vt:lpstr>
      <vt:lpstr> </vt:lpstr>
      <vt:lpstr> </vt:lpstr>
      <vt:lpstr>CRUCIAL ISSUES OF THE BILL  (Only Selected Clauses)  </vt:lpstr>
      <vt:lpstr>ISSUE OF SHARES AT DISCOUNT  (CLAUSE 53) </vt:lpstr>
      <vt:lpstr>REGISTRATION OF CHARGES</vt:lpstr>
      <vt:lpstr>ANNUAL GENERAL MEETING</vt:lpstr>
      <vt:lpstr>TAMPERING OF MINUTES {CLAUSE 118(12)}</vt:lpstr>
      <vt:lpstr>REPORT ON AGM (CLAUSE 121)</vt:lpstr>
      <vt:lpstr>AUDIT &amp; AUDITORS (CLAUSE 139)  </vt:lpstr>
      <vt:lpstr>AUDIT &amp; AUDITORS (CLAUSE 139)  </vt:lpstr>
      <vt:lpstr>MANDATORY ROTATION OF AUDITORS </vt:lpstr>
      <vt:lpstr>CASUAL VACANCY </vt:lpstr>
      <vt:lpstr>MEETING OF BOARD OF DIRECTORS</vt:lpstr>
      <vt:lpstr>AUDITING STANDARDS MANDATORY (CLAUSE 143) </vt:lpstr>
      <vt:lpstr>AUDITOR NOT TO RENDER CERTAIN SERVICES  (CLAUSE  144)</vt:lpstr>
      <vt:lpstr>AUDITOR NOT TO RENDER CERTAIN SERVICES  (CLAUSE  144)</vt:lpstr>
      <vt:lpstr>RESIGNATION OF AUDITOR </vt:lpstr>
      <vt:lpstr>AUDITOR TO ATTEND AGM </vt:lpstr>
      <vt:lpstr>RETURN FOR CHANGE IN PROMOTER’S SHARE HOLDING (CLAUSE 93) </vt:lpstr>
      <vt:lpstr>DUTIES OF DIRECTORS</vt:lpstr>
      <vt:lpstr>DUTIES OF DIRECTORS</vt:lpstr>
      <vt:lpstr>INDEPENDENT DIRECTOR (CLAUSE 149)</vt:lpstr>
      <vt:lpstr>INDEPENDENT DIRECTOR </vt:lpstr>
      <vt:lpstr>Slide 49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CRUCIAL ISSUES RELATING TO NEW COMPANY BILL 2011 </dc:title>
  <dc:creator/>
  <cp:lastModifiedBy>Windows</cp:lastModifiedBy>
  <cp:revision>46</cp:revision>
  <dcterms:created xsi:type="dcterms:W3CDTF">2006-08-16T00:00:00Z</dcterms:created>
  <dcterms:modified xsi:type="dcterms:W3CDTF">2012-01-20T11:05:40Z</dcterms:modified>
</cp:coreProperties>
</file>